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6" r:id="rId3"/>
    <p:sldId id="257" r:id="rId4"/>
    <p:sldId id="258" r:id="rId5"/>
    <p:sldId id="259" r:id="rId6"/>
    <p:sldId id="261" r:id="rId7"/>
    <p:sldId id="262" r:id="rId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118" d="100"/>
          <a:sy n="118" d="100"/>
        </p:scale>
        <p:origin x="84" y="9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BC23A-179F-78AD-D33C-8BA3439CF4E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787C1BB3-48B3-E77A-52D9-C9C66B2FED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D7D1157A-BCAC-73B3-47CA-EEB30CB6CADB}"/>
              </a:ext>
            </a:extLst>
          </p:cNvPr>
          <p:cNvSpPr>
            <a:spLocks noGrp="1"/>
          </p:cNvSpPr>
          <p:nvPr>
            <p:ph type="dt" sz="half" idx="10"/>
          </p:nvPr>
        </p:nvSpPr>
        <p:spPr/>
        <p:txBody>
          <a:bodyPr/>
          <a:lstStyle/>
          <a:p>
            <a:fld id="{FF064935-E20E-42E6-B046-4920D05BC74C}" type="datetimeFigureOut">
              <a:rPr lang="fr-CA" smtClean="0"/>
              <a:t>2024-03-27</a:t>
            </a:fld>
            <a:endParaRPr lang="fr-CA"/>
          </a:p>
        </p:txBody>
      </p:sp>
      <p:sp>
        <p:nvSpPr>
          <p:cNvPr id="5" name="Espace réservé du pied de page 4">
            <a:extLst>
              <a:ext uri="{FF2B5EF4-FFF2-40B4-BE49-F238E27FC236}">
                <a16:creationId xmlns:a16="http://schemas.microsoft.com/office/drawing/2014/main" id="{85D83F2E-D31B-1985-B3C3-E438CBB94D80}"/>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FD268637-E186-20B0-8EE7-FB05F797CD7E}"/>
              </a:ext>
            </a:extLst>
          </p:cNvPr>
          <p:cNvSpPr>
            <a:spLocks noGrp="1"/>
          </p:cNvSpPr>
          <p:nvPr>
            <p:ph type="sldNum" sz="quarter" idx="12"/>
          </p:nvPr>
        </p:nvSpPr>
        <p:spPr/>
        <p:txBody>
          <a:bodyPr/>
          <a:lstStyle/>
          <a:p>
            <a:fld id="{C291C8CB-2EC2-4250-B65B-35D4D83BB50D}" type="slidenum">
              <a:rPr lang="fr-CA" smtClean="0"/>
              <a:t>‹N°›</a:t>
            </a:fld>
            <a:endParaRPr lang="fr-CA"/>
          </a:p>
        </p:txBody>
      </p:sp>
    </p:spTree>
    <p:extLst>
      <p:ext uri="{BB962C8B-B14F-4D97-AF65-F5344CB8AC3E}">
        <p14:creationId xmlns:p14="http://schemas.microsoft.com/office/powerpoint/2010/main" val="196733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829CCD-A305-1BEE-6C0E-CE842D93917A}"/>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4E82D98D-E457-7158-F344-45679268560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2E5C1E11-81AD-DAF5-767F-C8513E60E4E2}"/>
              </a:ext>
            </a:extLst>
          </p:cNvPr>
          <p:cNvSpPr>
            <a:spLocks noGrp="1"/>
          </p:cNvSpPr>
          <p:nvPr>
            <p:ph type="dt" sz="half" idx="10"/>
          </p:nvPr>
        </p:nvSpPr>
        <p:spPr/>
        <p:txBody>
          <a:bodyPr/>
          <a:lstStyle/>
          <a:p>
            <a:fld id="{FF064935-E20E-42E6-B046-4920D05BC74C}" type="datetimeFigureOut">
              <a:rPr lang="fr-CA" smtClean="0"/>
              <a:t>2024-03-27</a:t>
            </a:fld>
            <a:endParaRPr lang="fr-CA"/>
          </a:p>
        </p:txBody>
      </p:sp>
      <p:sp>
        <p:nvSpPr>
          <p:cNvPr id="5" name="Espace réservé du pied de page 4">
            <a:extLst>
              <a:ext uri="{FF2B5EF4-FFF2-40B4-BE49-F238E27FC236}">
                <a16:creationId xmlns:a16="http://schemas.microsoft.com/office/drawing/2014/main" id="{F3E85B5B-E0E1-C8DA-57E6-86ED2DD86B69}"/>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C2D99193-4E9D-F81E-BD37-411E7B8B8FA8}"/>
              </a:ext>
            </a:extLst>
          </p:cNvPr>
          <p:cNvSpPr>
            <a:spLocks noGrp="1"/>
          </p:cNvSpPr>
          <p:nvPr>
            <p:ph type="sldNum" sz="quarter" idx="12"/>
          </p:nvPr>
        </p:nvSpPr>
        <p:spPr/>
        <p:txBody>
          <a:bodyPr/>
          <a:lstStyle/>
          <a:p>
            <a:fld id="{C291C8CB-2EC2-4250-B65B-35D4D83BB50D}" type="slidenum">
              <a:rPr lang="fr-CA" smtClean="0"/>
              <a:t>‹N°›</a:t>
            </a:fld>
            <a:endParaRPr lang="fr-CA"/>
          </a:p>
        </p:txBody>
      </p:sp>
    </p:spTree>
    <p:extLst>
      <p:ext uri="{BB962C8B-B14F-4D97-AF65-F5344CB8AC3E}">
        <p14:creationId xmlns:p14="http://schemas.microsoft.com/office/powerpoint/2010/main" val="1750363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FAA2BE-14C1-8714-4166-4962424A0C9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98FFCA3F-8E83-B193-B930-CC0AA22EC27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295424A-C541-63EE-ED04-471405EE08E2}"/>
              </a:ext>
            </a:extLst>
          </p:cNvPr>
          <p:cNvSpPr>
            <a:spLocks noGrp="1"/>
          </p:cNvSpPr>
          <p:nvPr>
            <p:ph type="dt" sz="half" idx="10"/>
          </p:nvPr>
        </p:nvSpPr>
        <p:spPr/>
        <p:txBody>
          <a:bodyPr/>
          <a:lstStyle/>
          <a:p>
            <a:fld id="{FF064935-E20E-42E6-B046-4920D05BC74C}" type="datetimeFigureOut">
              <a:rPr lang="fr-CA" smtClean="0"/>
              <a:t>2024-03-27</a:t>
            </a:fld>
            <a:endParaRPr lang="fr-CA"/>
          </a:p>
        </p:txBody>
      </p:sp>
      <p:sp>
        <p:nvSpPr>
          <p:cNvPr id="5" name="Espace réservé du pied de page 4">
            <a:extLst>
              <a:ext uri="{FF2B5EF4-FFF2-40B4-BE49-F238E27FC236}">
                <a16:creationId xmlns:a16="http://schemas.microsoft.com/office/drawing/2014/main" id="{05239974-075C-8AC8-C091-C643E05D6BCA}"/>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067FEEDE-8A8C-DF31-635D-5AE247603E7E}"/>
              </a:ext>
            </a:extLst>
          </p:cNvPr>
          <p:cNvSpPr>
            <a:spLocks noGrp="1"/>
          </p:cNvSpPr>
          <p:nvPr>
            <p:ph type="sldNum" sz="quarter" idx="12"/>
          </p:nvPr>
        </p:nvSpPr>
        <p:spPr/>
        <p:txBody>
          <a:bodyPr/>
          <a:lstStyle/>
          <a:p>
            <a:fld id="{C291C8CB-2EC2-4250-B65B-35D4D83BB50D}" type="slidenum">
              <a:rPr lang="fr-CA" smtClean="0"/>
              <a:t>‹N°›</a:t>
            </a:fld>
            <a:endParaRPr lang="fr-CA"/>
          </a:p>
        </p:txBody>
      </p:sp>
    </p:spTree>
    <p:extLst>
      <p:ext uri="{BB962C8B-B14F-4D97-AF65-F5344CB8AC3E}">
        <p14:creationId xmlns:p14="http://schemas.microsoft.com/office/powerpoint/2010/main" val="2882066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C18857-B2C6-0FC3-0C22-63A4AAD86CB6}"/>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64D24CF5-CA22-838F-9942-23348D8DB94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25872AAF-C3BB-E193-F242-ADC237D980B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1E03087D-ABC2-5792-72B1-C64DAC83BE75}"/>
              </a:ext>
            </a:extLst>
          </p:cNvPr>
          <p:cNvSpPr>
            <a:spLocks noGrp="1"/>
          </p:cNvSpPr>
          <p:nvPr>
            <p:ph type="dt" sz="half" idx="10"/>
          </p:nvPr>
        </p:nvSpPr>
        <p:spPr/>
        <p:txBody>
          <a:bodyPr/>
          <a:lstStyle/>
          <a:p>
            <a:fld id="{FF064935-E20E-42E6-B046-4920D05BC74C}" type="datetimeFigureOut">
              <a:rPr lang="fr-CA" smtClean="0"/>
              <a:t>2024-03-27</a:t>
            </a:fld>
            <a:endParaRPr lang="fr-CA"/>
          </a:p>
        </p:txBody>
      </p:sp>
      <p:sp>
        <p:nvSpPr>
          <p:cNvPr id="6" name="Espace réservé du pied de page 5">
            <a:extLst>
              <a:ext uri="{FF2B5EF4-FFF2-40B4-BE49-F238E27FC236}">
                <a16:creationId xmlns:a16="http://schemas.microsoft.com/office/drawing/2014/main" id="{5530C8D9-7B87-9DC8-3589-8A623C18FD9B}"/>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8B49E067-4E46-8829-4EE5-72EE7DE55911}"/>
              </a:ext>
            </a:extLst>
          </p:cNvPr>
          <p:cNvSpPr>
            <a:spLocks noGrp="1"/>
          </p:cNvSpPr>
          <p:nvPr>
            <p:ph type="sldNum" sz="quarter" idx="12"/>
          </p:nvPr>
        </p:nvSpPr>
        <p:spPr/>
        <p:txBody>
          <a:bodyPr/>
          <a:lstStyle/>
          <a:p>
            <a:fld id="{C291C8CB-2EC2-4250-B65B-35D4D83BB50D}" type="slidenum">
              <a:rPr lang="fr-CA" smtClean="0"/>
              <a:t>‹N°›</a:t>
            </a:fld>
            <a:endParaRPr lang="fr-CA"/>
          </a:p>
        </p:txBody>
      </p:sp>
    </p:spTree>
    <p:extLst>
      <p:ext uri="{BB962C8B-B14F-4D97-AF65-F5344CB8AC3E}">
        <p14:creationId xmlns:p14="http://schemas.microsoft.com/office/powerpoint/2010/main" val="4173218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572EF8-E418-95CD-C541-2140E307A756}"/>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F7D500B6-8D93-E196-29D4-097F978AA0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6288515-19E6-F5FA-DD4C-DE12CC08813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DEA96C10-6F78-C7B2-7B7C-26F408206C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3BF89B7-BDB1-522C-CB0B-48C0885C945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C9602957-52A2-B3B3-2FA7-58C2BF913778}"/>
              </a:ext>
            </a:extLst>
          </p:cNvPr>
          <p:cNvSpPr>
            <a:spLocks noGrp="1"/>
          </p:cNvSpPr>
          <p:nvPr>
            <p:ph type="dt" sz="half" idx="10"/>
          </p:nvPr>
        </p:nvSpPr>
        <p:spPr/>
        <p:txBody>
          <a:bodyPr/>
          <a:lstStyle/>
          <a:p>
            <a:fld id="{FF064935-E20E-42E6-B046-4920D05BC74C}" type="datetimeFigureOut">
              <a:rPr lang="fr-CA" smtClean="0"/>
              <a:t>2024-03-27</a:t>
            </a:fld>
            <a:endParaRPr lang="fr-CA"/>
          </a:p>
        </p:txBody>
      </p:sp>
      <p:sp>
        <p:nvSpPr>
          <p:cNvPr id="8" name="Espace réservé du pied de page 7">
            <a:extLst>
              <a:ext uri="{FF2B5EF4-FFF2-40B4-BE49-F238E27FC236}">
                <a16:creationId xmlns:a16="http://schemas.microsoft.com/office/drawing/2014/main" id="{C0F4A6BF-5FFF-49D9-6B9D-A13A79AECEFB}"/>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3E0C98C3-826E-29A9-1444-1759D02CD71C}"/>
              </a:ext>
            </a:extLst>
          </p:cNvPr>
          <p:cNvSpPr>
            <a:spLocks noGrp="1"/>
          </p:cNvSpPr>
          <p:nvPr>
            <p:ph type="sldNum" sz="quarter" idx="12"/>
          </p:nvPr>
        </p:nvSpPr>
        <p:spPr/>
        <p:txBody>
          <a:bodyPr/>
          <a:lstStyle/>
          <a:p>
            <a:fld id="{C291C8CB-2EC2-4250-B65B-35D4D83BB50D}" type="slidenum">
              <a:rPr lang="fr-CA" smtClean="0"/>
              <a:t>‹N°›</a:t>
            </a:fld>
            <a:endParaRPr lang="fr-CA"/>
          </a:p>
        </p:txBody>
      </p:sp>
    </p:spTree>
    <p:extLst>
      <p:ext uri="{BB962C8B-B14F-4D97-AF65-F5344CB8AC3E}">
        <p14:creationId xmlns:p14="http://schemas.microsoft.com/office/powerpoint/2010/main" val="1729616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953346-339C-F0F1-8D11-88DF8FC74F9E}"/>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D636553E-F0C8-AD37-E82C-B714724D3ECC}"/>
              </a:ext>
            </a:extLst>
          </p:cNvPr>
          <p:cNvSpPr>
            <a:spLocks noGrp="1"/>
          </p:cNvSpPr>
          <p:nvPr>
            <p:ph type="dt" sz="half" idx="10"/>
          </p:nvPr>
        </p:nvSpPr>
        <p:spPr/>
        <p:txBody>
          <a:bodyPr/>
          <a:lstStyle/>
          <a:p>
            <a:fld id="{FF064935-E20E-42E6-B046-4920D05BC74C}" type="datetimeFigureOut">
              <a:rPr lang="fr-CA" smtClean="0"/>
              <a:t>2024-03-27</a:t>
            </a:fld>
            <a:endParaRPr lang="fr-CA"/>
          </a:p>
        </p:txBody>
      </p:sp>
      <p:sp>
        <p:nvSpPr>
          <p:cNvPr id="4" name="Espace réservé du pied de page 3">
            <a:extLst>
              <a:ext uri="{FF2B5EF4-FFF2-40B4-BE49-F238E27FC236}">
                <a16:creationId xmlns:a16="http://schemas.microsoft.com/office/drawing/2014/main" id="{97B540CA-C457-B112-8B31-1E436FD93AA9}"/>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86752285-A86C-DB3B-BF99-96EFA9D97174}"/>
              </a:ext>
            </a:extLst>
          </p:cNvPr>
          <p:cNvSpPr>
            <a:spLocks noGrp="1"/>
          </p:cNvSpPr>
          <p:nvPr>
            <p:ph type="sldNum" sz="quarter" idx="12"/>
          </p:nvPr>
        </p:nvSpPr>
        <p:spPr/>
        <p:txBody>
          <a:bodyPr/>
          <a:lstStyle/>
          <a:p>
            <a:fld id="{C291C8CB-2EC2-4250-B65B-35D4D83BB50D}" type="slidenum">
              <a:rPr lang="fr-CA" smtClean="0"/>
              <a:t>‹N°›</a:t>
            </a:fld>
            <a:endParaRPr lang="fr-CA"/>
          </a:p>
        </p:txBody>
      </p:sp>
    </p:spTree>
    <p:extLst>
      <p:ext uri="{BB962C8B-B14F-4D97-AF65-F5344CB8AC3E}">
        <p14:creationId xmlns:p14="http://schemas.microsoft.com/office/powerpoint/2010/main" val="2861209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3679821-7372-39A4-594C-A4A0C1F554EE}"/>
              </a:ext>
            </a:extLst>
          </p:cNvPr>
          <p:cNvSpPr>
            <a:spLocks noGrp="1"/>
          </p:cNvSpPr>
          <p:nvPr>
            <p:ph type="dt" sz="half" idx="10"/>
          </p:nvPr>
        </p:nvSpPr>
        <p:spPr/>
        <p:txBody>
          <a:bodyPr/>
          <a:lstStyle/>
          <a:p>
            <a:fld id="{FF064935-E20E-42E6-B046-4920D05BC74C}" type="datetimeFigureOut">
              <a:rPr lang="fr-CA" smtClean="0"/>
              <a:t>2024-03-27</a:t>
            </a:fld>
            <a:endParaRPr lang="fr-CA"/>
          </a:p>
        </p:txBody>
      </p:sp>
      <p:sp>
        <p:nvSpPr>
          <p:cNvPr id="3" name="Espace réservé du pied de page 2">
            <a:extLst>
              <a:ext uri="{FF2B5EF4-FFF2-40B4-BE49-F238E27FC236}">
                <a16:creationId xmlns:a16="http://schemas.microsoft.com/office/drawing/2014/main" id="{7CB4ECF2-9EE8-19CF-2B08-E69FA9DDEBDF}"/>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52EF91ED-D80F-4089-9E49-23741E4CE6AB}"/>
              </a:ext>
            </a:extLst>
          </p:cNvPr>
          <p:cNvSpPr>
            <a:spLocks noGrp="1"/>
          </p:cNvSpPr>
          <p:nvPr>
            <p:ph type="sldNum" sz="quarter" idx="12"/>
          </p:nvPr>
        </p:nvSpPr>
        <p:spPr/>
        <p:txBody>
          <a:bodyPr/>
          <a:lstStyle/>
          <a:p>
            <a:fld id="{C291C8CB-2EC2-4250-B65B-35D4D83BB50D}" type="slidenum">
              <a:rPr lang="fr-CA" smtClean="0"/>
              <a:t>‹N°›</a:t>
            </a:fld>
            <a:endParaRPr lang="fr-CA"/>
          </a:p>
        </p:txBody>
      </p:sp>
    </p:spTree>
    <p:extLst>
      <p:ext uri="{BB962C8B-B14F-4D97-AF65-F5344CB8AC3E}">
        <p14:creationId xmlns:p14="http://schemas.microsoft.com/office/powerpoint/2010/main" val="2976195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F2C3D3-D623-EC99-2976-B5194831E15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F091ADD1-AF21-2C94-1B49-6648AD0D3C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1FA9971E-E0D2-B289-DE3C-1BD9087D86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E5B4888-605A-078D-FB62-6AE22E707692}"/>
              </a:ext>
            </a:extLst>
          </p:cNvPr>
          <p:cNvSpPr>
            <a:spLocks noGrp="1"/>
          </p:cNvSpPr>
          <p:nvPr>
            <p:ph type="dt" sz="half" idx="10"/>
          </p:nvPr>
        </p:nvSpPr>
        <p:spPr/>
        <p:txBody>
          <a:bodyPr/>
          <a:lstStyle/>
          <a:p>
            <a:fld id="{FF064935-E20E-42E6-B046-4920D05BC74C}" type="datetimeFigureOut">
              <a:rPr lang="fr-CA" smtClean="0"/>
              <a:t>2024-03-27</a:t>
            </a:fld>
            <a:endParaRPr lang="fr-CA"/>
          </a:p>
        </p:txBody>
      </p:sp>
      <p:sp>
        <p:nvSpPr>
          <p:cNvPr id="6" name="Espace réservé du pied de page 5">
            <a:extLst>
              <a:ext uri="{FF2B5EF4-FFF2-40B4-BE49-F238E27FC236}">
                <a16:creationId xmlns:a16="http://schemas.microsoft.com/office/drawing/2014/main" id="{B15B7280-2E76-8C51-25AC-1FE4670FEA77}"/>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CB74E2D9-6E7C-53EE-C7A0-94EF291C5A11}"/>
              </a:ext>
            </a:extLst>
          </p:cNvPr>
          <p:cNvSpPr>
            <a:spLocks noGrp="1"/>
          </p:cNvSpPr>
          <p:nvPr>
            <p:ph type="sldNum" sz="quarter" idx="12"/>
          </p:nvPr>
        </p:nvSpPr>
        <p:spPr/>
        <p:txBody>
          <a:bodyPr/>
          <a:lstStyle/>
          <a:p>
            <a:fld id="{C291C8CB-2EC2-4250-B65B-35D4D83BB50D}" type="slidenum">
              <a:rPr lang="fr-CA" smtClean="0"/>
              <a:t>‹N°›</a:t>
            </a:fld>
            <a:endParaRPr lang="fr-CA"/>
          </a:p>
        </p:txBody>
      </p:sp>
    </p:spTree>
    <p:extLst>
      <p:ext uri="{BB962C8B-B14F-4D97-AF65-F5344CB8AC3E}">
        <p14:creationId xmlns:p14="http://schemas.microsoft.com/office/powerpoint/2010/main" val="3235162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C3D22A-1BD6-25F0-4019-8375AA5F8CB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71FAF4E8-97F4-9FB2-AD05-88FCC6D026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F91A079E-9E59-2301-7D03-8FE926447C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94A5A7B-8F39-0172-80EA-1CCEF7828E08}"/>
              </a:ext>
            </a:extLst>
          </p:cNvPr>
          <p:cNvSpPr>
            <a:spLocks noGrp="1"/>
          </p:cNvSpPr>
          <p:nvPr>
            <p:ph type="dt" sz="half" idx="10"/>
          </p:nvPr>
        </p:nvSpPr>
        <p:spPr/>
        <p:txBody>
          <a:bodyPr/>
          <a:lstStyle/>
          <a:p>
            <a:fld id="{FF064935-E20E-42E6-B046-4920D05BC74C}" type="datetimeFigureOut">
              <a:rPr lang="fr-CA" smtClean="0"/>
              <a:t>2024-03-27</a:t>
            </a:fld>
            <a:endParaRPr lang="fr-CA"/>
          </a:p>
        </p:txBody>
      </p:sp>
      <p:sp>
        <p:nvSpPr>
          <p:cNvPr id="6" name="Espace réservé du pied de page 5">
            <a:extLst>
              <a:ext uri="{FF2B5EF4-FFF2-40B4-BE49-F238E27FC236}">
                <a16:creationId xmlns:a16="http://schemas.microsoft.com/office/drawing/2014/main" id="{BD75FCD2-8973-2CC7-1F4C-C44A5FCD9E50}"/>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22BB9977-0D7A-4CF1-0D84-F0A7A2C145EB}"/>
              </a:ext>
            </a:extLst>
          </p:cNvPr>
          <p:cNvSpPr>
            <a:spLocks noGrp="1"/>
          </p:cNvSpPr>
          <p:nvPr>
            <p:ph type="sldNum" sz="quarter" idx="12"/>
          </p:nvPr>
        </p:nvSpPr>
        <p:spPr/>
        <p:txBody>
          <a:bodyPr/>
          <a:lstStyle/>
          <a:p>
            <a:fld id="{C291C8CB-2EC2-4250-B65B-35D4D83BB50D}" type="slidenum">
              <a:rPr lang="fr-CA" smtClean="0"/>
              <a:t>‹N°›</a:t>
            </a:fld>
            <a:endParaRPr lang="fr-CA"/>
          </a:p>
        </p:txBody>
      </p:sp>
    </p:spTree>
    <p:extLst>
      <p:ext uri="{BB962C8B-B14F-4D97-AF65-F5344CB8AC3E}">
        <p14:creationId xmlns:p14="http://schemas.microsoft.com/office/powerpoint/2010/main" val="2395373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B0182C-927A-2AB6-95A5-6FBBFF5AF4FD}"/>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BFB17A9C-01C6-0C60-1C6C-78276CADF2D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11430921-CDBA-9004-6334-D7C57FA61F23}"/>
              </a:ext>
            </a:extLst>
          </p:cNvPr>
          <p:cNvSpPr>
            <a:spLocks noGrp="1"/>
          </p:cNvSpPr>
          <p:nvPr>
            <p:ph type="dt" sz="half" idx="10"/>
          </p:nvPr>
        </p:nvSpPr>
        <p:spPr/>
        <p:txBody>
          <a:bodyPr/>
          <a:lstStyle/>
          <a:p>
            <a:fld id="{FF064935-E20E-42E6-B046-4920D05BC74C}" type="datetimeFigureOut">
              <a:rPr lang="fr-CA" smtClean="0"/>
              <a:t>2024-03-27</a:t>
            </a:fld>
            <a:endParaRPr lang="fr-CA"/>
          </a:p>
        </p:txBody>
      </p:sp>
      <p:sp>
        <p:nvSpPr>
          <p:cNvPr id="5" name="Espace réservé du pied de page 4">
            <a:extLst>
              <a:ext uri="{FF2B5EF4-FFF2-40B4-BE49-F238E27FC236}">
                <a16:creationId xmlns:a16="http://schemas.microsoft.com/office/drawing/2014/main" id="{A3D65AAD-0AFC-E6C8-35DE-32BA3CFBECA8}"/>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42399A40-412C-BDFB-D206-4E113693D12F}"/>
              </a:ext>
            </a:extLst>
          </p:cNvPr>
          <p:cNvSpPr>
            <a:spLocks noGrp="1"/>
          </p:cNvSpPr>
          <p:nvPr>
            <p:ph type="sldNum" sz="quarter" idx="12"/>
          </p:nvPr>
        </p:nvSpPr>
        <p:spPr/>
        <p:txBody>
          <a:bodyPr/>
          <a:lstStyle/>
          <a:p>
            <a:fld id="{C291C8CB-2EC2-4250-B65B-35D4D83BB50D}" type="slidenum">
              <a:rPr lang="fr-CA" smtClean="0"/>
              <a:t>‹N°›</a:t>
            </a:fld>
            <a:endParaRPr lang="fr-CA"/>
          </a:p>
        </p:txBody>
      </p:sp>
    </p:spTree>
    <p:extLst>
      <p:ext uri="{BB962C8B-B14F-4D97-AF65-F5344CB8AC3E}">
        <p14:creationId xmlns:p14="http://schemas.microsoft.com/office/powerpoint/2010/main" val="2385149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CED8AFC-DD38-F204-4918-F2243DAD4092}"/>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289EC521-6F51-6ADC-10E5-A8BA1071300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7B285856-B8FB-4447-0119-7BF8D9D9A71B}"/>
              </a:ext>
            </a:extLst>
          </p:cNvPr>
          <p:cNvSpPr>
            <a:spLocks noGrp="1"/>
          </p:cNvSpPr>
          <p:nvPr>
            <p:ph type="dt" sz="half" idx="10"/>
          </p:nvPr>
        </p:nvSpPr>
        <p:spPr/>
        <p:txBody>
          <a:bodyPr/>
          <a:lstStyle/>
          <a:p>
            <a:fld id="{FF064935-E20E-42E6-B046-4920D05BC74C}" type="datetimeFigureOut">
              <a:rPr lang="fr-CA" smtClean="0"/>
              <a:t>2024-03-27</a:t>
            </a:fld>
            <a:endParaRPr lang="fr-CA"/>
          </a:p>
        </p:txBody>
      </p:sp>
      <p:sp>
        <p:nvSpPr>
          <p:cNvPr id="5" name="Espace réservé du pied de page 4">
            <a:extLst>
              <a:ext uri="{FF2B5EF4-FFF2-40B4-BE49-F238E27FC236}">
                <a16:creationId xmlns:a16="http://schemas.microsoft.com/office/drawing/2014/main" id="{BB04B218-FAB3-9364-B1DE-4AAD5E7A92F1}"/>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EABE9CCB-C666-05F6-056E-E86A56721530}"/>
              </a:ext>
            </a:extLst>
          </p:cNvPr>
          <p:cNvSpPr>
            <a:spLocks noGrp="1"/>
          </p:cNvSpPr>
          <p:nvPr>
            <p:ph type="sldNum" sz="quarter" idx="12"/>
          </p:nvPr>
        </p:nvSpPr>
        <p:spPr/>
        <p:txBody>
          <a:bodyPr/>
          <a:lstStyle/>
          <a:p>
            <a:fld id="{C291C8CB-2EC2-4250-B65B-35D4D83BB50D}" type="slidenum">
              <a:rPr lang="fr-CA" smtClean="0"/>
              <a:t>‹N°›</a:t>
            </a:fld>
            <a:endParaRPr lang="fr-CA"/>
          </a:p>
        </p:txBody>
      </p:sp>
    </p:spTree>
    <p:extLst>
      <p:ext uri="{BB962C8B-B14F-4D97-AF65-F5344CB8AC3E}">
        <p14:creationId xmlns:p14="http://schemas.microsoft.com/office/powerpoint/2010/main" val="23754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E5D3E00-7B4B-B91B-73A5-BFE89D0265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63CF5179-B8FC-5B7F-03F3-85C121803F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474AF0A0-B387-F96E-4072-699F9B4822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064935-E20E-42E6-B046-4920D05BC74C}" type="datetimeFigureOut">
              <a:rPr lang="fr-CA" smtClean="0"/>
              <a:t>2024-03-27</a:t>
            </a:fld>
            <a:endParaRPr lang="fr-CA"/>
          </a:p>
        </p:txBody>
      </p:sp>
      <p:sp>
        <p:nvSpPr>
          <p:cNvPr id="5" name="Espace réservé du pied de page 4">
            <a:extLst>
              <a:ext uri="{FF2B5EF4-FFF2-40B4-BE49-F238E27FC236}">
                <a16:creationId xmlns:a16="http://schemas.microsoft.com/office/drawing/2014/main" id="{599F93D0-8E3D-9B2D-A9FE-B1C88F1067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52521080-8666-0EA5-98BF-A94C412B1F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91C8CB-2EC2-4250-B65B-35D4D83BB50D}" type="slidenum">
              <a:rPr lang="fr-CA" smtClean="0"/>
              <a:t>‹N°›</a:t>
            </a:fld>
            <a:endParaRPr lang="fr-CA"/>
          </a:p>
        </p:txBody>
      </p:sp>
    </p:spTree>
    <p:extLst>
      <p:ext uri="{BB962C8B-B14F-4D97-AF65-F5344CB8AC3E}">
        <p14:creationId xmlns:p14="http://schemas.microsoft.com/office/powerpoint/2010/main" val="818967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journal, Police, capture d’écran&#10;&#10;Description générée automatiquement">
            <a:extLst>
              <a:ext uri="{FF2B5EF4-FFF2-40B4-BE49-F238E27FC236}">
                <a16:creationId xmlns:a16="http://schemas.microsoft.com/office/drawing/2014/main" id="{07A2D356-7CAE-98EC-FDF5-EB7E4771DE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22"/>
            <a:ext cx="12192000" cy="6780155"/>
          </a:xfrm>
          <a:prstGeom prst="rect">
            <a:avLst/>
          </a:prstGeom>
        </p:spPr>
      </p:pic>
    </p:spTree>
    <p:extLst>
      <p:ext uri="{BB962C8B-B14F-4D97-AF65-F5344CB8AC3E}">
        <p14:creationId xmlns:p14="http://schemas.microsoft.com/office/powerpoint/2010/main" val="4106213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bateau, pagaie, canoë, eau&#10;&#10;Description générée automatiquement">
            <a:extLst>
              <a:ext uri="{FF2B5EF4-FFF2-40B4-BE49-F238E27FC236}">
                <a16:creationId xmlns:a16="http://schemas.microsoft.com/office/drawing/2014/main" id="{D7228DB6-2B13-052B-466E-C902B9C0D9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9889" y="530257"/>
            <a:ext cx="7759926" cy="5634873"/>
          </a:xfrm>
          <a:prstGeom prst="rect">
            <a:avLst/>
          </a:prstGeom>
        </p:spPr>
      </p:pic>
      <p:sp>
        <p:nvSpPr>
          <p:cNvPr id="6" name="ZoneTexte 5">
            <a:extLst>
              <a:ext uri="{FF2B5EF4-FFF2-40B4-BE49-F238E27FC236}">
                <a16:creationId xmlns:a16="http://schemas.microsoft.com/office/drawing/2014/main" id="{44443669-12AF-0F05-321A-CD5BB2C5E4E4}"/>
              </a:ext>
            </a:extLst>
          </p:cNvPr>
          <p:cNvSpPr txBox="1"/>
          <p:nvPr/>
        </p:nvSpPr>
        <p:spPr>
          <a:xfrm>
            <a:off x="4029889" y="6268825"/>
            <a:ext cx="7847884" cy="390107"/>
          </a:xfrm>
          <a:prstGeom prst="rect">
            <a:avLst/>
          </a:prstGeom>
          <a:noFill/>
        </p:spPr>
        <p:txBody>
          <a:bodyPr wrap="square" rtlCol="0">
            <a:spAutoFit/>
          </a:bodyPr>
          <a:lstStyle/>
          <a:p>
            <a:pPr>
              <a:lnSpc>
                <a:spcPct val="114000"/>
              </a:lnSpc>
            </a:pPr>
            <a:r>
              <a:rPr lang="fr-CA" dirty="0">
                <a:effectLst/>
                <a:latin typeface="Calibri" panose="020F0502020204030204" pitchFamily="34" charset="0"/>
                <a:cs typeface="Times New Roman" panose="02020603050405020304" pitchFamily="18" charset="0"/>
              </a:rPr>
              <a:t>Canots                       </a:t>
            </a:r>
            <a:r>
              <a:rPr lang="fr-CA" dirty="0" err="1">
                <a:effectLst/>
                <a:latin typeface="Calibri" panose="020F0502020204030204" pitchFamily="34" charset="0"/>
                <a:cs typeface="Times New Roman" panose="02020603050405020304" pitchFamily="18" charset="0"/>
              </a:rPr>
              <a:t>Dyptique</a:t>
            </a:r>
            <a:r>
              <a:rPr lang="fr-CA" dirty="0">
                <a:effectLst/>
                <a:latin typeface="Calibri" panose="020F0502020204030204" pitchFamily="34" charset="0"/>
                <a:cs typeface="Times New Roman" panose="02020603050405020304" pitchFamily="18" charset="0"/>
              </a:rPr>
              <a:t>   Peinture acrylique sur toile   2023       24’’ x 48’’  </a:t>
            </a:r>
          </a:p>
        </p:txBody>
      </p:sp>
      <p:sp>
        <p:nvSpPr>
          <p:cNvPr id="7" name="ZoneTexte 6">
            <a:extLst>
              <a:ext uri="{FF2B5EF4-FFF2-40B4-BE49-F238E27FC236}">
                <a16:creationId xmlns:a16="http://schemas.microsoft.com/office/drawing/2014/main" id="{A9269676-10D3-F525-FC1F-FD6AC67310BA}"/>
              </a:ext>
            </a:extLst>
          </p:cNvPr>
          <p:cNvSpPr txBox="1"/>
          <p:nvPr/>
        </p:nvSpPr>
        <p:spPr>
          <a:xfrm>
            <a:off x="445272" y="667910"/>
            <a:ext cx="3212327" cy="2913618"/>
          </a:xfrm>
          <a:prstGeom prst="rect">
            <a:avLst/>
          </a:prstGeom>
          <a:noFill/>
        </p:spPr>
        <p:txBody>
          <a:bodyPr wrap="square" rtlCol="0">
            <a:spAutoFit/>
          </a:bodyPr>
          <a:lstStyle/>
          <a:p>
            <a:pPr>
              <a:lnSpc>
                <a:spcPct val="114000"/>
              </a:lnSpc>
            </a:pPr>
            <a:r>
              <a:rPr lang="fr-CA" b="1" dirty="0">
                <a:effectLst/>
                <a:latin typeface="Arial" panose="020B0604020202020204" pitchFamily="34" charset="0"/>
                <a:ea typeface="Calibri" panose="020F0502020204030204" pitchFamily="34" charset="0"/>
                <a:cs typeface="Times New Roman" panose="02020603050405020304" pitchFamily="18" charset="0"/>
              </a:rPr>
              <a:t>Michel Asselin</a:t>
            </a:r>
          </a:p>
          <a:p>
            <a:pPr algn="ctr">
              <a:lnSpc>
                <a:spcPct val="114000"/>
              </a:lnSpc>
            </a:pPr>
            <a:endParaRPr lang="fr-CA" dirty="0">
              <a:effectLst/>
              <a:latin typeface="Calibri" panose="020F0502020204030204" pitchFamily="34" charset="0"/>
              <a:cs typeface="Times New Roman" panose="02020603050405020304" pitchFamily="18" charset="0"/>
            </a:endParaRPr>
          </a:p>
          <a:p>
            <a:pPr algn="ctr">
              <a:lnSpc>
                <a:spcPct val="114000"/>
              </a:lnSpc>
            </a:pPr>
            <a:r>
              <a:rPr lang="fr-CA" sz="1400" b="1" dirty="0">
                <a:solidFill>
                  <a:srgbClr val="404040"/>
                </a:solidFill>
                <a:effectLst/>
                <a:latin typeface="Arial" panose="020B0604020202020204" pitchFamily="34" charset="0"/>
                <a:ea typeface="Calibri" panose="020F0502020204030204" pitchFamily="34" charset="0"/>
                <a:cs typeface="Arial" panose="020B0604020202020204" pitchFamily="34" charset="0"/>
              </a:rPr>
              <a:t>Le canot est une embarcation légère qu’on propulse facilement. Sortez le navigateur en vous afin de parcourir et découvrir les ( vos ) contrées, comme l’ont fait à l’origine les Autochtones.</a:t>
            </a:r>
            <a:endParaRPr lang="fr-CA" sz="1400" dirty="0">
              <a:effectLst/>
              <a:latin typeface="Arial" panose="020B0604020202020204" pitchFamily="34" charset="0"/>
              <a:cs typeface="Arial" panose="020B0604020202020204" pitchFamily="34" charset="0"/>
            </a:endParaRPr>
          </a:p>
          <a:p>
            <a:pPr algn="ctr">
              <a:lnSpc>
                <a:spcPct val="114000"/>
              </a:lnSpc>
            </a:pPr>
            <a:r>
              <a:rPr lang="fr-CA" sz="1400" b="1" dirty="0">
                <a:solidFill>
                  <a:srgbClr val="404040"/>
                </a:solidFill>
                <a:effectLst/>
                <a:latin typeface="Arial" panose="020B0604020202020204" pitchFamily="34" charset="0"/>
                <a:ea typeface="Calibri" panose="020F0502020204030204" pitchFamily="34" charset="0"/>
                <a:cs typeface="Arial" panose="020B0604020202020204" pitchFamily="34" charset="0"/>
              </a:rPr>
              <a:t>Où sommes-nous? D’où venons-nous ? Quels horizons allons-nous découvrir?</a:t>
            </a:r>
            <a:endParaRPr lang="fr-CA" sz="140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5710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mur, intérieur, art, galerie&#10;&#10;Description générée automatiquement">
            <a:extLst>
              <a:ext uri="{FF2B5EF4-FFF2-40B4-BE49-F238E27FC236}">
                <a16:creationId xmlns:a16="http://schemas.microsoft.com/office/drawing/2014/main" id="{35426C72-F89C-F573-B18E-EF75D2A15863}"/>
              </a:ext>
            </a:extLst>
          </p:cNvPr>
          <p:cNvPicPr>
            <a:picLocks noChangeAspect="1"/>
          </p:cNvPicPr>
          <p:nvPr/>
        </p:nvPicPr>
        <p:blipFill rotWithShape="1">
          <a:blip r:embed="rId2">
            <a:extLst>
              <a:ext uri="{28A0092B-C50C-407E-A947-70E740481C1C}">
                <a14:useLocalDpi xmlns:a14="http://schemas.microsoft.com/office/drawing/2010/main" val="0"/>
              </a:ext>
            </a:extLst>
          </a:blip>
          <a:srcRect l="3072" t="17508" r="4229" b="27420"/>
          <a:stretch/>
        </p:blipFill>
        <p:spPr>
          <a:xfrm>
            <a:off x="803082" y="333954"/>
            <a:ext cx="10408257" cy="3776871"/>
          </a:xfrm>
          <a:prstGeom prst="rect">
            <a:avLst/>
          </a:prstGeom>
        </p:spPr>
      </p:pic>
      <p:sp>
        <p:nvSpPr>
          <p:cNvPr id="4" name="ZoneTexte 3">
            <a:extLst>
              <a:ext uri="{FF2B5EF4-FFF2-40B4-BE49-F238E27FC236}">
                <a16:creationId xmlns:a16="http://schemas.microsoft.com/office/drawing/2014/main" id="{7CFF64C2-E874-6A9A-6893-D2171358FF7D}"/>
              </a:ext>
            </a:extLst>
          </p:cNvPr>
          <p:cNvSpPr txBox="1"/>
          <p:nvPr/>
        </p:nvSpPr>
        <p:spPr>
          <a:xfrm>
            <a:off x="747422" y="4308055"/>
            <a:ext cx="10320793" cy="2215991"/>
          </a:xfrm>
          <a:prstGeom prst="rect">
            <a:avLst/>
          </a:prstGeom>
          <a:noFill/>
        </p:spPr>
        <p:txBody>
          <a:bodyPr wrap="square" rtlCol="0">
            <a:spAutoFit/>
          </a:bodyPr>
          <a:lstStyle/>
          <a:p>
            <a:pPr fontAlgn="base"/>
            <a:r>
              <a:rPr lang="fr-CA" b="1" dirty="0">
                <a:solidFill>
                  <a:srgbClr val="000000"/>
                </a:solidFill>
                <a:effectLst/>
                <a:latin typeface="Calibri" panose="020F0502020204030204" pitchFamily="34" charset="0"/>
                <a:ea typeface="Lohit Hindi"/>
                <a:cs typeface="Times New Roman (Vietnamese)"/>
              </a:rPr>
              <a:t>Jacques Bodart</a:t>
            </a:r>
            <a:r>
              <a:rPr lang="fr-CA" b="1" dirty="0">
                <a:latin typeface="Liberation Serif" panose="02020603050405020304" pitchFamily="18" charset="0"/>
                <a:ea typeface="Lohit Hindi"/>
                <a:cs typeface="Times New Roman (Vietnamese)"/>
              </a:rPr>
              <a:t>                            </a:t>
            </a:r>
            <a:r>
              <a:rPr lang="fr-CA" sz="1000" dirty="0">
                <a:solidFill>
                  <a:srgbClr val="000000"/>
                </a:solidFill>
                <a:effectLst/>
                <a:latin typeface="Calibri" panose="020F0502020204030204" pitchFamily="34" charset="0"/>
                <a:ea typeface="Lohit Hindi"/>
                <a:cs typeface="WenQuanYi Micro Hei"/>
              </a:rPr>
              <a:t>« Petit enfant, j’empilais des cubes.</a:t>
            </a:r>
            <a:r>
              <a:rPr lang="fr-CA" sz="1000" dirty="0">
                <a:latin typeface="Liberation Serif" panose="02020603050405020304" pitchFamily="18" charset="0"/>
                <a:ea typeface="Lohit Hindi"/>
                <a:cs typeface="WenQuanYi Micro Hei"/>
              </a:rPr>
              <a:t>                  </a:t>
            </a:r>
            <a:r>
              <a:rPr lang="fr-CA" sz="1000" dirty="0">
                <a:solidFill>
                  <a:srgbClr val="000000"/>
                </a:solidFill>
                <a:effectLst/>
                <a:latin typeface="Calibri" panose="020F0502020204030204" pitchFamily="34" charset="0"/>
                <a:ea typeface="Lohit Hindi"/>
                <a:cs typeface="Times New Roman (Vietnamese)"/>
              </a:rPr>
              <a:t>Adulte, je fabrique mes cubes, et puis…je les empile ».</a:t>
            </a:r>
            <a:endParaRPr lang="fr-CA" sz="1000" dirty="0">
              <a:effectLst/>
              <a:latin typeface="Liberation Serif" panose="02020603050405020304" pitchFamily="18" charset="0"/>
              <a:ea typeface="Lohit Hindi"/>
              <a:cs typeface="WenQuanYi Micro Hei"/>
            </a:endParaRPr>
          </a:p>
          <a:p>
            <a:pPr fontAlgn="base"/>
            <a:r>
              <a:rPr lang="fr-CA" sz="1000" dirty="0">
                <a:effectLst/>
                <a:latin typeface="Liberation Serif" panose="02020603050405020304" pitchFamily="18" charset="0"/>
                <a:ea typeface="Lohit Hindi"/>
                <a:cs typeface="WenQuanYi Micro Hei"/>
              </a:rPr>
              <a:t> </a:t>
            </a:r>
          </a:p>
          <a:p>
            <a:pPr fontAlgn="base"/>
            <a:r>
              <a:rPr lang="fr-CA" sz="1000" dirty="0">
                <a:effectLst/>
                <a:latin typeface="Liberation Serif" panose="02020603050405020304" pitchFamily="18" charset="0"/>
                <a:ea typeface="Lohit Hindi"/>
                <a:cs typeface="WenQuanYi Micro Hei"/>
              </a:rPr>
              <a:t> </a:t>
            </a:r>
          </a:p>
          <a:p>
            <a:pPr algn="just" fontAlgn="base"/>
            <a:r>
              <a:rPr lang="fr-CA" sz="1000" dirty="0">
                <a:solidFill>
                  <a:srgbClr val="000000"/>
                </a:solidFill>
                <a:effectLst/>
                <a:latin typeface="Calibri" panose="020F0502020204030204" pitchFamily="34" charset="0"/>
                <a:ea typeface="Lohit Hindi"/>
                <a:cs typeface="Times New Roman (Vietnamese)"/>
              </a:rPr>
              <a:t>Au début de ma vie professionnelle, je dessinais et réalisais des objets en petites séries. Je les voulais démontables, modulaires, transformables. Ce souci est toujours présent. Je souligne que le contexte restrictif de l’auto fabrication requiert une simplification technique du concept à développer, un délestage obligé qui nécessite une plus longue phase de réflexion …                     </a:t>
            </a:r>
            <a:endParaRPr lang="fr-CA" sz="1000" dirty="0">
              <a:effectLst/>
              <a:latin typeface="Liberation Serif" panose="02020603050405020304" pitchFamily="18" charset="0"/>
              <a:ea typeface="Lohit Hindi"/>
              <a:cs typeface="WenQuanYi Micro Hei"/>
            </a:endParaRPr>
          </a:p>
          <a:p>
            <a:pPr algn="just" fontAlgn="base"/>
            <a:r>
              <a:rPr lang="fr-CA" sz="1000" dirty="0">
                <a:effectLst/>
                <a:latin typeface="Liberation Serif" panose="02020603050405020304" pitchFamily="18" charset="0"/>
                <a:ea typeface="Lohit Hindi"/>
                <a:cs typeface="WenQuanYi Micro Hei"/>
              </a:rPr>
              <a:t> </a:t>
            </a:r>
            <a:r>
              <a:rPr lang="fr-CA" sz="1000" dirty="0">
                <a:solidFill>
                  <a:srgbClr val="000000"/>
                </a:solidFill>
                <a:effectLst/>
                <a:latin typeface="Calibri" panose="020F0502020204030204" pitchFamily="34" charset="0"/>
                <a:ea typeface="Lohit Hindi"/>
                <a:cs typeface="Times New Roman (Vietnamese)"/>
              </a:rPr>
              <a:t>Ces conditions de travail m’ont permis d’aller plus loin dans la compréhension de la forme et de ses interactions possibles avec le spectateur ou l’utilisateur. </a:t>
            </a:r>
            <a:endParaRPr lang="fr-CA" sz="1000" dirty="0">
              <a:effectLst/>
              <a:latin typeface="Liberation Serif" panose="02020603050405020304" pitchFamily="18" charset="0"/>
              <a:ea typeface="Lohit Hindi"/>
              <a:cs typeface="WenQuanYi Micro Hei"/>
            </a:endParaRPr>
          </a:p>
          <a:p>
            <a:pPr algn="just" fontAlgn="base"/>
            <a:r>
              <a:rPr lang="fr-CA" sz="1000" dirty="0">
                <a:effectLst/>
                <a:latin typeface="Liberation Serif" panose="02020603050405020304" pitchFamily="18" charset="0"/>
                <a:ea typeface="Lohit Hindi"/>
                <a:cs typeface="WenQuanYi Micro Hei"/>
              </a:rPr>
              <a:t> </a:t>
            </a:r>
            <a:r>
              <a:rPr lang="fr-CA" sz="1000" dirty="0">
                <a:solidFill>
                  <a:srgbClr val="000000"/>
                </a:solidFill>
                <a:effectLst/>
                <a:latin typeface="Calibri" panose="020F0502020204030204" pitchFamily="34" charset="0"/>
                <a:ea typeface="Lohit Hindi"/>
                <a:cs typeface="Times New Roman (Vietnamese)"/>
              </a:rPr>
              <a:t>Quelques années plus tard, je constate accidentellement que, dans un ensemble de pièces identiques, la modification minime d’une composante peut modifier la perception de la proposition tout entière. Je m'efforce maintenant de créer un décalage entre la première lecture d’une œuvre et la suivante, un déphasage entre le vu et la compréhension qui s’en suit.</a:t>
            </a:r>
            <a:endParaRPr lang="fr-CA" sz="1000" dirty="0">
              <a:effectLst/>
              <a:latin typeface="Liberation Serif" panose="02020603050405020304" pitchFamily="18" charset="0"/>
              <a:ea typeface="Lohit Hindi"/>
              <a:cs typeface="WenQuanYi Micro Hei"/>
            </a:endParaRPr>
          </a:p>
          <a:p>
            <a:pPr algn="just" fontAlgn="base"/>
            <a:r>
              <a:rPr lang="fr-CA" sz="1000" dirty="0">
                <a:effectLst/>
                <a:latin typeface="Liberation Serif" panose="02020603050405020304" pitchFamily="18" charset="0"/>
                <a:ea typeface="Lohit Hindi"/>
                <a:cs typeface="WenQuanYi Micro Hei"/>
              </a:rPr>
              <a:t> </a:t>
            </a:r>
          </a:p>
          <a:p>
            <a:pPr algn="just" fontAlgn="base"/>
            <a:r>
              <a:rPr lang="fr-CA" sz="1000" b="1" dirty="0">
                <a:solidFill>
                  <a:srgbClr val="000000"/>
                </a:solidFill>
                <a:effectLst/>
                <a:latin typeface="Calibri" panose="020F0502020204030204" pitchFamily="34" charset="0"/>
                <a:ea typeface="Lohit Hindi"/>
                <a:cs typeface="Times New Roman (Vietnamese)"/>
              </a:rPr>
              <a:t>Mon inspiration vient du quotidien et de la société avec ses travers, mais aussi ses rêves, ses espoirs : la vie!  Je me permets de détourner le premier signifiant de l’œuvre au profit du message inattendu, avec tendresse et dérision.</a:t>
            </a:r>
            <a:endParaRPr lang="fr-CA" sz="1000" dirty="0">
              <a:effectLst/>
              <a:latin typeface="Liberation Serif" panose="02020603050405020304" pitchFamily="18" charset="0"/>
              <a:ea typeface="Lohit Hindi"/>
              <a:cs typeface="WenQuanYi Micro Hei"/>
            </a:endParaRPr>
          </a:p>
          <a:p>
            <a:pPr algn="just" fontAlgn="base"/>
            <a:r>
              <a:rPr lang="fr-CA" sz="1000" b="1" dirty="0">
                <a:solidFill>
                  <a:srgbClr val="000000"/>
                </a:solidFill>
                <a:effectLst/>
                <a:latin typeface="Calibri" panose="020F0502020204030204" pitchFamily="34" charset="0"/>
                <a:ea typeface="Lohit Hindi"/>
                <a:cs typeface="Times New Roman (Vietnamese)"/>
              </a:rPr>
              <a:t>Mon matériau favori est le verre et principalement le verre de récupération. Les bouteilles colorées et le verre à vitre constituent les matières premières de mon travail par fusion et par moulage</a:t>
            </a:r>
            <a:endParaRPr lang="fr-CA" sz="1000" dirty="0">
              <a:effectLst/>
              <a:latin typeface="Liberation Serif" panose="02020603050405020304" pitchFamily="18" charset="0"/>
              <a:ea typeface="Lohit Hindi"/>
              <a:cs typeface="WenQuanYi Micro Hei"/>
            </a:endParaRPr>
          </a:p>
        </p:txBody>
      </p:sp>
    </p:spTree>
    <p:extLst>
      <p:ext uri="{BB962C8B-B14F-4D97-AF65-F5344CB8AC3E}">
        <p14:creationId xmlns:p14="http://schemas.microsoft.com/office/powerpoint/2010/main" val="4128431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mur, art, intérieur, cadre photo&#10;&#10;Description générée automatiquement">
            <a:extLst>
              <a:ext uri="{FF2B5EF4-FFF2-40B4-BE49-F238E27FC236}">
                <a16:creationId xmlns:a16="http://schemas.microsoft.com/office/drawing/2014/main" id="{E37A2F68-A075-EC42-046A-83EC9D94471F}"/>
              </a:ext>
            </a:extLst>
          </p:cNvPr>
          <p:cNvPicPr>
            <a:picLocks noChangeAspect="1"/>
          </p:cNvPicPr>
          <p:nvPr/>
        </p:nvPicPr>
        <p:blipFill rotWithShape="1">
          <a:blip r:embed="rId2">
            <a:extLst>
              <a:ext uri="{28A0092B-C50C-407E-A947-70E740481C1C}">
                <a14:useLocalDpi xmlns:a14="http://schemas.microsoft.com/office/drawing/2010/main" val="0"/>
              </a:ext>
            </a:extLst>
          </a:blip>
          <a:srcRect t="31095" b="32521"/>
          <a:stretch/>
        </p:blipFill>
        <p:spPr>
          <a:xfrm>
            <a:off x="728870" y="4564049"/>
            <a:ext cx="5099437" cy="1391478"/>
          </a:xfrm>
          <a:prstGeom prst="rect">
            <a:avLst/>
          </a:prstGeom>
        </p:spPr>
      </p:pic>
      <p:pic>
        <p:nvPicPr>
          <p:cNvPr id="5" name="Image 4" descr="Une image contenant cadre photo, art, Rectangle, motif&#10;&#10;Description générée automatiquement">
            <a:extLst>
              <a:ext uri="{FF2B5EF4-FFF2-40B4-BE49-F238E27FC236}">
                <a16:creationId xmlns:a16="http://schemas.microsoft.com/office/drawing/2014/main" id="{C16D20B8-1860-AA40-92AD-ADF1B7DA57AE}"/>
              </a:ext>
            </a:extLst>
          </p:cNvPr>
          <p:cNvPicPr>
            <a:picLocks noChangeAspect="1"/>
          </p:cNvPicPr>
          <p:nvPr/>
        </p:nvPicPr>
        <p:blipFill rotWithShape="1">
          <a:blip r:embed="rId3">
            <a:extLst>
              <a:ext uri="{28A0092B-C50C-407E-A947-70E740481C1C}">
                <a14:useLocalDpi xmlns:a14="http://schemas.microsoft.com/office/drawing/2010/main" val="0"/>
              </a:ext>
            </a:extLst>
          </a:blip>
          <a:srcRect l="9923" t="7131" r="8106" b="10840"/>
          <a:stretch/>
        </p:blipFill>
        <p:spPr>
          <a:xfrm>
            <a:off x="6096000" y="329980"/>
            <a:ext cx="5621572" cy="5625547"/>
          </a:xfrm>
          <a:prstGeom prst="rect">
            <a:avLst/>
          </a:prstGeom>
        </p:spPr>
      </p:pic>
      <p:sp>
        <p:nvSpPr>
          <p:cNvPr id="6" name="ZoneTexte 5">
            <a:extLst>
              <a:ext uri="{FF2B5EF4-FFF2-40B4-BE49-F238E27FC236}">
                <a16:creationId xmlns:a16="http://schemas.microsoft.com/office/drawing/2014/main" id="{905C8F7C-2837-6593-E93B-AEC83439FCA9}"/>
              </a:ext>
            </a:extLst>
          </p:cNvPr>
          <p:cNvSpPr txBox="1"/>
          <p:nvPr/>
        </p:nvSpPr>
        <p:spPr>
          <a:xfrm>
            <a:off x="728870" y="612019"/>
            <a:ext cx="4842345" cy="3235950"/>
          </a:xfrm>
          <a:prstGeom prst="rect">
            <a:avLst/>
          </a:prstGeom>
          <a:noFill/>
        </p:spPr>
        <p:txBody>
          <a:bodyPr wrap="square" rtlCol="0">
            <a:spAutoFit/>
          </a:bodyPr>
          <a:lstStyle/>
          <a:p>
            <a:pPr>
              <a:lnSpc>
                <a:spcPct val="114000"/>
              </a:lnSpc>
            </a:pPr>
            <a:r>
              <a:rPr lang="fr-CA" b="1" dirty="0">
                <a:effectLst/>
                <a:latin typeface="Calibri" panose="020F0502020204030204" pitchFamily="34" charset="0"/>
                <a:cs typeface="Times New Roman" panose="02020603050405020304" pitchFamily="18" charset="0"/>
              </a:rPr>
              <a:t>Sébastien Lajoie</a:t>
            </a:r>
          </a:p>
          <a:p>
            <a:pPr>
              <a:lnSpc>
                <a:spcPct val="114000"/>
              </a:lnSpc>
            </a:pPr>
            <a:endParaRPr lang="fr-CA" b="1" dirty="0">
              <a:latin typeface="Calibri" panose="020F0502020204030204" pitchFamily="34" charset="0"/>
              <a:cs typeface="Times New Roman" panose="02020603050405020304" pitchFamily="18" charset="0"/>
            </a:endParaRPr>
          </a:p>
          <a:p>
            <a:pPr>
              <a:lnSpc>
                <a:spcPct val="114000"/>
              </a:lnSpc>
            </a:pPr>
            <a:endParaRPr lang="fr-CA" dirty="0">
              <a:effectLst/>
              <a:latin typeface="Calibri" panose="020F0502020204030204" pitchFamily="34" charset="0"/>
              <a:cs typeface="Times New Roman" panose="02020603050405020304" pitchFamily="18" charset="0"/>
            </a:endParaRPr>
          </a:p>
          <a:p>
            <a:pPr>
              <a:lnSpc>
                <a:spcPct val="114000"/>
              </a:lnSpc>
            </a:pPr>
            <a:r>
              <a:rPr lang="fr-CA" sz="1400" b="1" dirty="0">
                <a:solidFill>
                  <a:srgbClr val="505050"/>
                </a:solidFill>
                <a:effectLst/>
                <a:latin typeface="Calibri" panose="020F0502020204030204" pitchFamily="34" charset="0"/>
                <a:cs typeface="Times New Roman" panose="02020603050405020304" pitchFamily="18" charset="0"/>
              </a:rPr>
              <a:t>Attiré par le travail physique et par l’acuité du mouvement dans la force, j’ai vite adoré la sérigraphie. J’y retrouve cette sensation, lors du passage de la lame sur la soie avec la résistance de l'encre, un plastisol épais et dense.</a:t>
            </a:r>
            <a:endParaRPr lang="fr-CA" sz="1400" dirty="0">
              <a:effectLst/>
              <a:latin typeface="Calibri" panose="020F0502020204030204" pitchFamily="34" charset="0"/>
              <a:cs typeface="Times New Roman" panose="02020603050405020304" pitchFamily="18" charset="0"/>
            </a:endParaRPr>
          </a:p>
          <a:p>
            <a:pPr>
              <a:lnSpc>
                <a:spcPct val="114000"/>
              </a:lnSpc>
            </a:pPr>
            <a:r>
              <a:rPr lang="fr-CA" sz="1400" b="1" dirty="0">
                <a:solidFill>
                  <a:srgbClr val="505050"/>
                </a:solidFill>
                <a:effectLst/>
                <a:latin typeface="Calibri" panose="020F0502020204030204" pitchFamily="34" charset="0"/>
                <a:cs typeface="Times New Roman" panose="02020603050405020304" pitchFamily="18" charset="0"/>
              </a:rPr>
              <a:t>La multiplication des passages fait apparaitre la matière et le relief.</a:t>
            </a:r>
            <a:endParaRPr lang="fr-CA" sz="1400" dirty="0">
              <a:effectLst/>
              <a:latin typeface="Calibri" panose="020F0502020204030204" pitchFamily="34" charset="0"/>
              <a:cs typeface="Times New Roman" panose="02020603050405020304" pitchFamily="18" charset="0"/>
            </a:endParaRPr>
          </a:p>
          <a:p>
            <a:pPr>
              <a:lnSpc>
                <a:spcPct val="114000"/>
              </a:lnSpc>
            </a:pPr>
            <a:r>
              <a:rPr lang="fr-CA" sz="1400" b="1" dirty="0">
                <a:solidFill>
                  <a:srgbClr val="505050"/>
                </a:solidFill>
                <a:effectLst/>
                <a:latin typeface="Calibri" panose="020F0502020204030204" pitchFamily="34" charset="0"/>
                <a:cs typeface="Times New Roman" panose="02020603050405020304" pitchFamily="18" charset="0"/>
              </a:rPr>
              <a:t>Mariage, contraste, paradoxe et sensibilité, autant de possibles s’ouvre à cette recherche de transcendance sur la matière, sur la couleur</a:t>
            </a:r>
            <a:endParaRPr lang="fr-CA" sz="1400" dirty="0">
              <a:effectLst/>
              <a:latin typeface="Calibri" panose="020F0502020204030204" pitchFamily="34" charset="0"/>
              <a:cs typeface="Times New Roman" panose="02020603050405020304" pitchFamily="18" charset="0"/>
            </a:endParaRPr>
          </a:p>
        </p:txBody>
      </p:sp>
      <p:sp>
        <p:nvSpPr>
          <p:cNvPr id="7" name="ZoneTexte 6">
            <a:extLst>
              <a:ext uri="{FF2B5EF4-FFF2-40B4-BE49-F238E27FC236}">
                <a16:creationId xmlns:a16="http://schemas.microsoft.com/office/drawing/2014/main" id="{1402570B-5D24-C7CD-6036-C1932F7362F5}"/>
              </a:ext>
            </a:extLst>
          </p:cNvPr>
          <p:cNvSpPr txBox="1"/>
          <p:nvPr/>
        </p:nvSpPr>
        <p:spPr>
          <a:xfrm>
            <a:off x="6154309" y="6158688"/>
            <a:ext cx="5788550" cy="307777"/>
          </a:xfrm>
          <a:prstGeom prst="rect">
            <a:avLst/>
          </a:prstGeom>
          <a:noFill/>
        </p:spPr>
        <p:txBody>
          <a:bodyPr wrap="square" rtlCol="0">
            <a:spAutoFit/>
          </a:bodyPr>
          <a:lstStyle/>
          <a:p>
            <a:r>
              <a:rPr lang="fr-CA" sz="1400" dirty="0">
                <a:solidFill>
                  <a:srgbClr val="231F20"/>
                </a:solidFill>
                <a:effectLst/>
                <a:latin typeface="MinionPro"/>
              </a:rPr>
              <a:t>La-géométrie-des-bleus              2022   22’’X22’’ </a:t>
            </a:r>
            <a:r>
              <a:rPr lang="fr-CA" sz="1400" dirty="0"/>
              <a:t> </a:t>
            </a:r>
            <a:r>
              <a:rPr lang="fr-CA" sz="1400" dirty="0">
                <a:solidFill>
                  <a:srgbClr val="231F20"/>
                </a:solidFill>
                <a:effectLst/>
                <a:latin typeface="MinionPro"/>
              </a:rPr>
              <a:t>sérigraphie sur de </a:t>
            </a:r>
            <a:r>
              <a:rPr lang="fr-CA" sz="1400" dirty="0"/>
              <a:t> </a:t>
            </a:r>
            <a:r>
              <a:rPr lang="fr-CA" sz="1400" dirty="0">
                <a:solidFill>
                  <a:srgbClr val="231F20"/>
                </a:solidFill>
                <a:effectLst/>
                <a:latin typeface="MinionPro"/>
              </a:rPr>
              <a:t>lin belge</a:t>
            </a:r>
            <a:endParaRPr lang="fr-CA" sz="1400" dirty="0"/>
          </a:p>
        </p:txBody>
      </p:sp>
    </p:spTree>
    <p:extLst>
      <p:ext uri="{BB962C8B-B14F-4D97-AF65-F5344CB8AC3E}">
        <p14:creationId xmlns:p14="http://schemas.microsoft.com/office/powerpoint/2010/main" val="2022095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mur, intérieur, cadre photo, Galerie d’art&#10;&#10;Description générée automatiquement">
            <a:extLst>
              <a:ext uri="{FF2B5EF4-FFF2-40B4-BE49-F238E27FC236}">
                <a16:creationId xmlns:a16="http://schemas.microsoft.com/office/drawing/2014/main" id="{D4ADC34B-E85B-9578-DCA3-905A60A7F3AE}"/>
              </a:ext>
            </a:extLst>
          </p:cNvPr>
          <p:cNvPicPr>
            <a:picLocks noChangeAspect="1"/>
          </p:cNvPicPr>
          <p:nvPr/>
        </p:nvPicPr>
        <p:blipFill rotWithShape="1">
          <a:blip r:embed="rId2">
            <a:extLst>
              <a:ext uri="{28A0092B-C50C-407E-A947-70E740481C1C}">
                <a14:useLocalDpi xmlns:a14="http://schemas.microsoft.com/office/drawing/2010/main" val="0"/>
              </a:ext>
            </a:extLst>
          </a:blip>
          <a:srcRect l="19946" t="24116" r="11290" b="26145"/>
          <a:stretch/>
        </p:blipFill>
        <p:spPr>
          <a:xfrm>
            <a:off x="1304013" y="270344"/>
            <a:ext cx="9104244" cy="4325274"/>
          </a:xfrm>
          <a:prstGeom prst="rect">
            <a:avLst/>
          </a:prstGeom>
        </p:spPr>
      </p:pic>
      <p:sp>
        <p:nvSpPr>
          <p:cNvPr id="4" name="ZoneTexte 3">
            <a:extLst>
              <a:ext uri="{FF2B5EF4-FFF2-40B4-BE49-F238E27FC236}">
                <a16:creationId xmlns:a16="http://schemas.microsoft.com/office/drawing/2014/main" id="{9888F406-8AF4-2DCA-A308-AAC769268AB0}"/>
              </a:ext>
            </a:extLst>
          </p:cNvPr>
          <p:cNvSpPr txBox="1"/>
          <p:nvPr/>
        </p:nvSpPr>
        <p:spPr>
          <a:xfrm>
            <a:off x="1224501" y="4905955"/>
            <a:ext cx="9493857" cy="1622047"/>
          </a:xfrm>
          <a:prstGeom prst="rect">
            <a:avLst/>
          </a:prstGeom>
          <a:noFill/>
        </p:spPr>
        <p:txBody>
          <a:bodyPr wrap="square" rtlCol="0">
            <a:spAutoFit/>
          </a:bodyPr>
          <a:lstStyle/>
          <a:p>
            <a:pPr>
              <a:lnSpc>
                <a:spcPct val="114000"/>
              </a:lnSpc>
            </a:pPr>
            <a:r>
              <a:rPr lang="fr-CA" b="1" dirty="0">
                <a:effectLst/>
                <a:latin typeface="Calibri" panose="020F0502020204030204" pitchFamily="34" charset="0"/>
                <a:cs typeface="Times New Roman" panose="02020603050405020304" pitchFamily="18" charset="0"/>
              </a:rPr>
              <a:t>Raymonde Lamothe :</a:t>
            </a:r>
            <a:endParaRPr lang="fr-CA" dirty="0">
              <a:effectLst/>
              <a:latin typeface="Calibri" panose="020F0502020204030204" pitchFamily="34" charset="0"/>
              <a:cs typeface="Times New Roman" panose="02020603050405020304" pitchFamily="18" charset="0"/>
            </a:endParaRPr>
          </a:p>
          <a:p>
            <a:pPr>
              <a:lnSpc>
                <a:spcPct val="114000"/>
              </a:lnSpc>
            </a:pPr>
            <a:r>
              <a:rPr lang="fr-CA" sz="1400" b="1" dirty="0">
                <a:solidFill>
                  <a:srgbClr val="000000"/>
                </a:solidFill>
                <a:effectLst/>
                <a:latin typeface="Calibri" panose="020F0502020204030204" pitchFamily="34" charset="0"/>
                <a:ea typeface="Arial Unicode MS" panose="020B0604020202020204" pitchFamily="34" charset="-128"/>
                <a:cs typeface="Times New Roman" panose="02020603050405020304" pitchFamily="18" charset="0"/>
              </a:rPr>
              <a:t>Mon parcours artistique s'enracine profondément dans ma fascination pour la beauté et la complexité de la nature qui m’entoure. À travers l'aquarelle, l’estampe numérique, la photographie et les livres d'artiste, je souhaite partager avec le public une expérience immersive qui invite à la contemplation et à la sauvegarde de notre environnement.</a:t>
            </a:r>
            <a:endParaRPr lang="fr-CA" sz="1400" dirty="0">
              <a:effectLst/>
              <a:latin typeface="Calibri" panose="020F0502020204030204" pitchFamily="34" charset="0"/>
              <a:cs typeface="Times New Roman" panose="02020603050405020304" pitchFamily="18" charset="0"/>
            </a:endParaRPr>
          </a:p>
          <a:p>
            <a:pPr>
              <a:lnSpc>
                <a:spcPct val="114000"/>
              </a:lnSpc>
            </a:pPr>
            <a:r>
              <a:rPr lang="fr-CA" sz="1400" b="1" dirty="0">
                <a:solidFill>
                  <a:srgbClr val="000000"/>
                </a:solidFill>
                <a:effectLst/>
                <a:latin typeface="Calibri" panose="020F0502020204030204" pitchFamily="34" charset="0"/>
                <a:ea typeface="Arial Unicode MS" panose="020B0604020202020204" pitchFamily="34" charset="-128"/>
                <a:cs typeface="Times New Roman" panose="02020603050405020304" pitchFamily="18" charset="0"/>
              </a:rPr>
              <a:t>Ces estampes numériques créées à partir d’aquarelles miniatures évoquent une secousse comparable à un tremblement de terre,  ou au choc de plaques tectoniques. Il s’agit de trois impressions jet d’encre sur papier réunies pour former un triptyque.</a:t>
            </a:r>
            <a:endParaRPr lang="fr-CA" sz="1400" dirty="0">
              <a:effectLst/>
              <a:latin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9CEC7C13-4D1C-228E-72C3-3E239B0A0704}"/>
              </a:ext>
            </a:extLst>
          </p:cNvPr>
          <p:cNvSpPr txBox="1"/>
          <p:nvPr/>
        </p:nvSpPr>
        <p:spPr>
          <a:xfrm>
            <a:off x="1367624" y="4683318"/>
            <a:ext cx="9104244" cy="338554"/>
          </a:xfrm>
          <a:prstGeom prst="rect">
            <a:avLst/>
          </a:prstGeom>
          <a:noFill/>
        </p:spPr>
        <p:txBody>
          <a:bodyPr wrap="square" rtlCol="0">
            <a:spAutoFit/>
          </a:bodyPr>
          <a:lstStyle/>
          <a:p>
            <a:pPr algn="l"/>
            <a:r>
              <a:rPr lang="fr-CA" sz="1600" b="0" i="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Secousse            2022       Impression jet d’encre sur papier 1/1           </a:t>
            </a:r>
            <a:r>
              <a:rPr lang="fr-CA" sz="1600" b="0" i="0" dirty="0" err="1">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tryptique</a:t>
            </a:r>
            <a:r>
              <a:rPr lang="fr-CA" sz="1600" b="0" i="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rPr>
              <a:t>   49’’ x 20 ½ ’’</a:t>
            </a:r>
          </a:p>
        </p:txBody>
      </p:sp>
    </p:spTree>
    <p:extLst>
      <p:ext uri="{BB962C8B-B14F-4D97-AF65-F5344CB8AC3E}">
        <p14:creationId xmlns:p14="http://schemas.microsoft.com/office/powerpoint/2010/main" val="976083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art, peinture, Peinture artistique, Dessin d’enfant&#10;&#10;Description générée automatiquement">
            <a:extLst>
              <a:ext uri="{FF2B5EF4-FFF2-40B4-BE49-F238E27FC236}">
                <a16:creationId xmlns:a16="http://schemas.microsoft.com/office/drawing/2014/main" id="{EADACAE6-4E47-D3DC-B5B3-577F9B9E1F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3210" y="190832"/>
            <a:ext cx="6824620" cy="4514202"/>
          </a:xfrm>
          <a:prstGeom prst="rect">
            <a:avLst/>
          </a:prstGeom>
        </p:spPr>
      </p:pic>
      <p:pic>
        <p:nvPicPr>
          <p:cNvPr id="5" name="Image 4" descr="Une image contenant art, cadre photo, pièce, galerie&#10;&#10;Description générée automatiquement">
            <a:extLst>
              <a:ext uri="{FF2B5EF4-FFF2-40B4-BE49-F238E27FC236}">
                <a16:creationId xmlns:a16="http://schemas.microsoft.com/office/drawing/2014/main" id="{69AA48C3-6F80-7F85-2794-AEE029C962C8}"/>
              </a:ext>
            </a:extLst>
          </p:cNvPr>
          <p:cNvPicPr>
            <a:picLocks noChangeAspect="1"/>
          </p:cNvPicPr>
          <p:nvPr/>
        </p:nvPicPr>
        <p:blipFill rotWithShape="1">
          <a:blip r:embed="rId3">
            <a:extLst>
              <a:ext uri="{28A0092B-C50C-407E-A947-70E740481C1C}">
                <a14:useLocalDpi xmlns:a14="http://schemas.microsoft.com/office/drawing/2010/main" val="0"/>
              </a:ext>
            </a:extLst>
          </a:blip>
          <a:srcRect t="24174" b="41913"/>
          <a:stretch/>
        </p:blipFill>
        <p:spPr>
          <a:xfrm>
            <a:off x="4633211" y="4856293"/>
            <a:ext cx="6761134" cy="1703533"/>
          </a:xfrm>
          <a:prstGeom prst="rect">
            <a:avLst/>
          </a:prstGeom>
        </p:spPr>
      </p:pic>
      <p:sp>
        <p:nvSpPr>
          <p:cNvPr id="6" name="ZoneTexte 5">
            <a:extLst>
              <a:ext uri="{FF2B5EF4-FFF2-40B4-BE49-F238E27FC236}">
                <a16:creationId xmlns:a16="http://schemas.microsoft.com/office/drawing/2014/main" id="{7FA8EB8F-93FF-52BA-7C24-5A2A5FDEAC4F}"/>
              </a:ext>
            </a:extLst>
          </p:cNvPr>
          <p:cNvSpPr txBox="1"/>
          <p:nvPr/>
        </p:nvSpPr>
        <p:spPr>
          <a:xfrm>
            <a:off x="421419" y="341906"/>
            <a:ext cx="4039263" cy="3235950"/>
          </a:xfrm>
          <a:prstGeom prst="rect">
            <a:avLst/>
          </a:prstGeom>
          <a:noFill/>
        </p:spPr>
        <p:txBody>
          <a:bodyPr wrap="square" rtlCol="0">
            <a:spAutoFit/>
          </a:bodyPr>
          <a:lstStyle/>
          <a:p>
            <a:pPr>
              <a:lnSpc>
                <a:spcPct val="114000"/>
              </a:lnSpc>
            </a:pPr>
            <a:r>
              <a:rPr lang="fr-CA" b="1" dirty="0">
                <a:effectLst/>
                <a:latin typeface="Calibri" panose="020F0502020204030204" pitchFamily="34" charset="0"/>
                <a:cs typeface="Times New Roman" panose="02020603050405020304" pitchFamily="18" charset="0"/>
              </a:rPr>
              <a:t>Marie-Josée Roy</a:t>
            </a:r>
            <a:endParaRPr lang="fr-CA" dirty="0">
              <a:effectLst/>
              <a:latin typeface="Calibri" panose="020F0502020204030204" pitchFamily="34" charset="0"/>
              <a:cs typeface="Times New Roman" panose="02020603050405020304" pitchFamily="18" charset="0"/>
            </a:endParaRPr>
          </a:p>
          <a:p>
            <a:pPr>
              <a:lnSpc>
                <a:spcPct val="114000"/>
              </a:lnSpc>
            </a:pPr>
            <a:r>
              <a:rPr lang="fr-CA" b="1" dirty="0">
                <a:solidFill>
                  <a:srgbClr val="242424"/>
                </a:solidFill>
                <a:effectLst/>
                <a:latin typeface="Calibri" panose="020F0502020204030204" pitchFamily="34" charset="0"/>
                <a:cs typeface="Times New Roman" panose="02020603050405020304" pitchFamily="18" charset="0"/>
              </a:rPr>
              <a:t>LA MÉMOIRE DU LIEU</a:t>
            </a:r>
            <a:br>
              <a:rPr lang="fr-CA" dirty="0">
                <a:solidFill>
                  <a:srgbClr val="242424"/>
                </a:solidFill>
                <a:effectLst/>
                <a:latin typeface="Calibri" panose="020F0502020204030204" pitchFamily="34" charset="0"/>
                <a:cs typeface="Times New Roman" panose="02020603050405020304" pitchFamily="18" charset="0"/>
              </a:rPr>
            </a:br>
            <a:br>
              <a:rPr lang="fr-CA" dirty="0">
                <a:solidFill>
                  <a:srgbClr val="242424"/>
                </a:solidFill>
                <a:effectLst/>
                <a:latin typeface="Calibri" panose="020F0502020204030204" pitchFamily="34" charset="0"/>
                <a:cs typeface="Times New Roman" panose="02020603050405020304" pitchFamily="18" charset="0"/>
              </a:rPr>
            </a:br>
            <a:r>
              <a:rPr lang="fr-CA" sz="1400" b="1" dirty="0">
                <a:solidFill>
                  <a:srgbClr val="242424"/>
                </a:solidFill>
                <a:effectLst/>
                <a:latin typeface="Calibri" panose="020F0502020204030204" pitchFamily="34" charset="0"/>
                <a:cs typeface="Times New Roman" panose="02020603050405020304" pitchFamily="18" charset="0"/>
              </a:rPr>
              <a:t>Inspirée par l’accumulation des couches sédimentaires des rives du fleuve Saint-Laurent, une série de dessins au graphite et à l’acrylique, présente tout en douceur et en subtilité, mon interprétation des lieux. Le paysage et la mémoire sont étroitement entremêlés. Je connais l’endroit. Je le dessine dans le but de</a:t>
            </a:r>
            <a:r>
              <a:rPr lang="fr-CA" sz="1400" b="1" dirty="0">
                <a:solidFill>
                  <a:srgbClr val="242424"/>
                </a:solidFill>
                <a:effectLst/>
                <a:latin typeface="Segoe UI" panose="020B0502040204020203" pitchFamily="34" charset="0"/>
                <a:ea typeface="Calibri" panose="020F0502020204030204" pitchFamily="34" charset="0"/>
                <a:cs typeface="Times New Roman" panose="02020603050405020304" pitchFamily="18" charset="0"/>
              </a:rPr>
              <a:t> </a:t>
            </a:r>
            <a:r>
              <a:rPr lang="fr-CA" sz="1400" b="1" dirty="0">
                <a:solidFill>
                  <a:srgbClr val="242424"/>
                </a:solidFill>
                <a:effectLst/>
                <a:latin typeface="Calibri" panose="020F0502020204030204" pitchFamily="34" charset="0"/>
                <a:cs typeface="Times New Roman" panose="02020603050405020304" pitchFamily="18" charset="0"/>
              </a:rPr>
              <a:t>reconstituer le paysage, de le penser différemment. De révéler ce qui est dissimulé.</a:t>
            </a:r>
            <a:endParaRPr lang="fr-CA" sz="1400" dirty="0">
              <a:effectLst/>
              <a:latin typeface="Calibri" panose="020F0502020204030204" pitchFamily="34" charset="0"/>
              <a:cs typeface="Times New Roman" panose="02020603050405020304" pitchFamily="18" charset="0"/>
            </a:endParaRPr>
          </a:p>
        </p:txBody>
      </p:sp>
      <p:sp>
        <p:nvSpPr>
          <p:cNvPr id="7" name="ZoneTexte 6">
            <a:extLst>
              <a:ext uri="{FF2B5EF4-FFF2-40B4-BE49-F238E27FC236}">
                <a16:creationId xmlns:a16="http://schemas.microsoft.com/office/drawing/2014/main" id="{582AF389-47A5-6997-6881-CCE9A656D7C5}"/>
              </a:ext>
            </a:extLst>
          </p:cNvPr>
          <p:cNvSpPr txBox="1"/>
          <p:nvPr/>
        </p:nvSpPr>
        <p:spPr>
          <a:xfrm>
            <a:off x="548640" y="3784821"/>
            <a:ext cx="3912042" cy="1021690"/>
          </a:xfrm>
          <a:prstGeom prst="rect">
            <a:avLst/>
          </a:prstGeom>
          <a:noFill/>
        </p:spPr>
        <p:txBody>
          <a:bodyPr wrap="square" rtlCol="0">
            <a:spAutoFit/>
          </a:bodyPr>
          <a:lstStyle/>
          <a:p>
            <a:pPr>
              <a:lnSpc>
                <a:spcPct val="114000"/>
              </a:lnSpc>
            </a:pPr>
            <a:r>
              <a:rPr lang="fr-CA">
                <a:effectLst/>
                <a:latin typeface="Calibri" panose="020F0502020204030204" pitchFamily="34" charset="0"/>
                <a:cs typeface="Times New Roman" panose="02020603050405020304" pitchFamily="18" charset="0"/>
              </a:rPr>
              <a:t>paysage_memoire du lieu Bic 2022</a:t>
            </a:r>
          </a:p>
          <a:p>
            <a:pPr>
              <a:lnSpc>
                <a:spcPct val="114000"/>
              </a:lnSpc>
            </a:pPr>
            <a:r>
              <a:rPr lang="fr-CA">
                <a:effectLst/>
                <a:latin typeface="Calibri" panose="020F0502020204030204" pitchFamily="34" charset="0"/>
                <a:cs typeface="Times New Roman" panose="02020603050405020304" pitchFamily="18" charset="0"/>
              </a:rPr>
              <a:t>24’’x 36’’</a:t>
            </a:r>
          </a:p>
          <a:p>
            <a:pPr>
              <a:lnSpc>
                <a:spcPct val="114000"/>
              </a:lnSpc>
            </a:pPr>
            <a:r>
              <a:rPr lang="fr-CA">
                <a:effectLst/>
                <a:latin typeface="Calibri" panose="020F0502020204030204" pitchFamily="34" charset="0"/>
                <a:cs typeface="Times New Roman" panose="02020603050405020304" pitchFamily="18" charset="0"/>
              </a:rPr>
              <a:t>DSCF6277</a:t>
            </a:r>
          </a:p>
        </p:txBody>
      </p:sp>
    </p:spTree>
    <p:extLst>
      <p:ext uri="{BB962C8B-B14F-4D97-AF65-F5344CB8AC3E}">
        <p14:creationId xmlns:p14="http://schemas.microsoft.com/office/powerpoint/2010/main" val="3087391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arbre, plein air, bâtiment, neige&#10;&#10;Description générée automatiquement">
            <a:extLst>
              <a:ext uri="{FF2B5EF4-FFF2-40B4-BE49-F238E27FC236}">
                <a16:creationId xmlns:a16="http://schemas.microsoft.com/office/drawing/2014/main" id="{2DD391C9-5E44-F7FC-6B92-31D03ACADC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5314" y="479950"/>
            <a:ext cx="7444077" cy="4962718"/>
          </a:xfrm>
          <a:prstGeom prst="rect">
            <a:avLst/>
          </a:prstGeom>
        </p:spPr>
      </p:pic>
      <p:sp>
        <p:nvSpPr>
          <p:cNvPr id="4" name="ZoneTexte 3">
            <a:extLst>
              <a:ext uri="{FF2B5EF4-FFF2-40B4-BE49-F238E27FC236}">
                <a16:creationId xmlns:a16="http://schemas.microsoft.com/office/drawing/2014/main" id="{B252928D-E897-9EFF-073B-E7466471717E}"/>
              </a:ext>
            </a:extLst>
          </p:cNvPr>
          <p:cNvSpPr txBox="1"/>
          <p:nvPr/>
        </p:nvSpPr>
        <p:spPr>
          <a:xfrm>
            <a:off x="8768773" y="5603929"/>
            <a:ext cx="3953456" cy="322524"/>
          </a:xfrm>
          <a:prstGeom prst="rect">
            <a:avLst/>
          </a:prstGeom>
          <a:noFill/>
        </p:spPr>
        <p:txBody>
          <a:bodyPr wrap="square" rtlCol="0">
            <a:spAutoFit/>
          </a:bodyPr>
          <a:lstStyle/>
          <a:p>
            <a:pPr>
              <a:lnSpc>
                <a:spcPct val="114000"/>
              </a:lnSpc>
            </a:pPr>
            <a:r>
              <a:rPr lang="fr-CA" sz="14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Photographie</a:t>
            </a:r>
            <a:r>
              <a:rPr lang="fr-CA" sz="1400" dirty="0">
                <a:solidFill>
                  <a:srgbClr val="222222"/>
                </a:solidFill>
                <a:latin typeface="Calibri" panose="020F0502020204030204" pitchFamily="34" charset="0"/>
                <a:cs typeface="Times New Roman" panose="02020603050405020304" pitchFamily="18" charset="0"/>
              </a:rPr>
              <a:t>     2023         </a:t>
            </a:r>
            <a:r>
              <a:rPr lang="fr-CA" sz="1400" dirty="0">
                <a:effectLst/>
                <a:latin typeface="Arial" panose="020B0604020202020204" pitchFamily="34" charset="0"/>
                <a:ea typeface="Times New Roman" panose="02020603050405020304" pitchFamily="18" charset="0"/>
                <a:cs typeface="Times New Roman" panose="02020603050405020304" pitchFamily="18" charset="0"/>
              </a:rPr>
              <a:t>20’’ x 30’’ </a:t>
            </a:r>
            <a:endParaRPr lang="fr-CA" sz="1400" dirty="0">
              <a:effectLst/>
              <a:latin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66DB230E-FBFE-CDDB-F86E-8FD708711B7C}"/>
              </a:ext>
            </a:extLst>
          </p:cNvPr>
          <p:cNvSpPr txBox="1"/>
          <p:nvPr/>
        </p:nvSpPr>
        <p:spPr>
          <a:xfrm>
            <a:off x="6432004" y="5667204"/>
            <a:ext cx="2558247" cy="958468"/>
          </a:xfrm>
          <a:prstGeom prst="rect">
            <a:avLst/>
          </a:prstGeom>
          <a:noFill/>
        </p:spPr>
        <p:txBody>
          <a:bodyPr wrap="square" rtlCol="0">
            <a:spAutoFit/>
          </a:bodyPr>
          <a:lstStyle/>
          <a:p>
            <a:pPr>
              <a:lnSpc>
                <a:spcPct val="114000"/>
              </a:lnSpc>
            </a:pPr>
            <a:r>
              <a:rPr lang="fr-CA" sz="1000" i="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Chagrin des malheurs de ma Chasse,</a:t>
            </a:r>
            <a:br>
              <a:rPr lang="fr-CA" sz="1000" i="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fr-CA" sz="1000" i="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Où j'avais fait des coups si beaux,</a:t>
            </a:r>
            <a:br>
              <a:rPr lang="fr-CA" sz="1000" i="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fr-CA" sz="1000" i="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Je remis mon fusil en place,</a:t>
            </a:r>
            <a:br>
              <a:rPr lang="fr-CA" sz="1000" i="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fr-CA" sz="1000" i="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Et laissai vivre les </a:t>
            </a:r>
            <a:r>
              <a:rPr lang="fr-CA" sz="1000" i="1" dirty="0" err="1">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Oyseaux</a:t>
            </a:r>
            <a:r>
              <a:rPr lang="fr-CA" sz="1000" i="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a:t>
            </a:r>
            <a:endParaRPr lang="fr-CA" sz="1000" dirty="0">
              <a:effectLst/>
              <a:latin typeface="Calibri" panose="020F0502020204030204" pitchFamily="34" charset="0"/>
              <a:cs typeface="Times New Roman" panose="02020603050405020304" pitchFamily="18" charset="0"/>
            </a:endParaRPr>
          </a:p>
          <a:p>
            <a:pPr>
              <a:lnSpc>
                <a:spcPct val="114000"/>
              </a:lnSpc>
            </a:pPr>
            <a:r>
              <a:rPr lang="fr-CA" sz="10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a:t>
            </a:r>
            <a:r>
              <a:rPr lang="fr-CA" sz="1000" dirty="0" err="1">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Dière</a:t>
            </a:r>
            <a:r>
              <a:rPr lang="fr-CA" sz="10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de </a:t>
            </a:r>
            <a:r>
              <a:rPr lang="fr-CA" sz="1000" dirty="0" err="1">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Dièreville</a:t>
            </a:r>
            <a:r>
              <a:rPr lang="fr-CA" sz="10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1708)	</a:t>
            </a:r>
            <a:endParaRPr lang="fr-CA" sz="1000" dirty="0">
              <a:effectLst/>
              <a:latin typeface="Calibri" panose="020F050202020403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37ECCBA4-C879-D8A2-BEBE-B088933B717F}"/>
              </a:ext>
            </a:extLst>
          </p:cNvPr>
          <p:cNvSpPr txBox="1"/>
          <p:nvPr/>
        </p:nvSpPr>
        <p:spPr>
          <a:xfrm>
            <a:off x="388418" y="479950"/>
            <a:ext cx="3414839" cy="6361806"/>
          </a:xfrm>
          <a:prstGeom prst="rect">
            <a:avLst/>
          </a:prstGeom>
          <a:noFill/>
        </p:spPr>
        <p:txBody>
          <a:bodyPr wrap="square" rtlCol="0">
            <a:spAutoFit/>
          </a:bodyPr>
          <a:lstStyle/>
          <a:p>
            <a:pPr>
              <a:lnSpc>
                <a:spcPct val="114000"/>
              </a:lnSpc>
            </a:pPr>
            <a:r>
              <a:rPr lang="fr-CA" dirty="0">
                <a:effectLst/>
                <a:latin typeface="Calibri" panose="020F0502020204030204" pitchFamily="34" charset="0"/>
                <a:ea typeface="Times New Roman" panose="02020603050405020304" pitchFamily="18" charset="0"/>
                <a:cs typeface="Times New Roman" panose="02020603050405020304" pitchFamily="18" charset="0"/>
              </a:rPr>
              <a:t>DÉMARCHE ARTISTIQUE : </a:t>
            </a:r>
            <a:endParaRPr lang="fr-CA" dirty="0">
              <a:effectLst/>
              <a:latin typeface="Calibri" panose="020F0502020204030204" pitchFamily="34" charset="0"/>
              <a:cs typeface="Times New Roman" panose="02020603050405020304" pitchFamily="18" charset="0"/>
            </a:endParaRPr>
          </a:p>
          <a:p>
            <a:pPr algn="just">
              <a:lnSpc>
                <a:spcPct val="114000"/>
              </a:lnSpc>
            </a:pPr>
            <a:r>
              <a:rPr lang="fr-CA" sz="1000" dirty="0">
                <a:effectLst/>
                <a:latin typeface="Arial" panose="020B0604020202020204" pitchFamily="34" charset="0"/>
                <a:ea typeface="Times New Roman" panose="02020603050405020304" pitchFamily="18" charset="0"/>
                <a:cs typeface="Times New Roman" panose="02020603050405020304" pitchFamily="18" charset="0"/>
              </a:rPr>
              <a:t>À travers une réflexion sur l’habiter, Geneviève Thibault questionne les soi-</a:t>
            </a:r>
            <a:r>
              <a:rPr lang="fr-CA" sz="1000" dirty="0" err="1">
                <a:effectLst/>
                <a:latin typeface="Arial" panose="020B0604020202020204" pitchFamily="34" charset="0"/>
                <a:ea typeface="Times New Roman" panose="02020603050405020304" pitchFamily="18" charset="0"/>
                <a:cs typeface="Times New Roman" panose="02020603050405020304" pitchFamily="18" charset="0"/>
              </a:rPr>
              <a:t>disantes</a:t>
            </a:r>
            <a:r>
              <a:rPr lang="fr-CA" sz="1000" dirty="0">
                <a:effectLst/>
                <a:latin typeface="Arial" panose="020B0604020202020204" pitchFamily="34" charset="0"/>
                <a:ea typeface="Times New Roman" panose="02020603050405020304" pitchFamily="18" charset="0"/>
                <a:cs typeface="Times New Roman" panose="02020603050405020304" pitchFamily="18" charset="0"/>
              </a:rPr>
              <a:t> frontières entre l’espace public et l’espace privé, l’identité et l’altérité, le territoire intime et le tissu social, ainsi que les forces à l’œuvre dans l’acte d’habiter. Ses préoccupations, qui convergent toutes vers la question de la cohabitation d’un territoire, l’ont conduite vers des études autochtones, vers l’étude de l’ethnologie et la pratique des arts. Elle utilise la photographie, la vidéo et l’écriture pour donner forme à ses questionnements dans différents espaces, réels ou virtuels. Elle enseigne la photographie au Cégep de Matane tout en poursuivant une Maîtrise en Pratiques des arts à l’Université du Québec en Outaouais.</a:t>
            </a:r>
            <a:endParaRPr lang="fr-CA" sz="1000" dirty="0">
              <a:effectLst/>
              <a:latin typeface="Calibri" panose="020F0502020204030204" pitchFamily="34" charset="0"/>
              <a:cs typeface="Times New Roman" panose="02020603050405020304" pitchFamily="18" charset="0"/>
            </a:endParaRPr>
          </a:p>
          <a:p>
            <a:pPr algn="just">
              <a:lnSpc>
                <a:spcPct val="114000"/>
              </a:lnSpc>
            </a:pPr>
            <a:r>
              <a:rPr lang="fr-CA" sz="10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CA" sz="1000" dirty="0">
              <a:effectLst/>
              <a:latin typeface="Calibri" panose="020F0502020204030204" pitchFamily="34" charset="0"/>
              <a:cs typeface="Times New Roman" panose="02020603050405020304" pitchFamily="18" charset="0"/>
            </a:endParaRPr>
          </a:p>
          <a:p>
            <a:pPr>
              <a:lnSpc>
                <a:spcPct val="114000"/>
              </a:lnSpc>
            </a:pPr>
            <a:r>
              <a:rPr lang="fr-CA" sz="1000" dirty="0">
                <a:effectLst/>
                <a:latin typeface="Calibri" panose="020F0502020204030204" pitchFamily="34" charset="0"/>
                <a:ea typeface="Times New Roman" panose="02020603050405020304" pitchFamily="18" charset="0"/>
                <a:cs typeface="Times New Roman" panose="02020603050405020304" pitchFamily="18" charset="0"/>
              </a:rPr>
              <a:t>Descriptions :</a:t>
            </a:r>
            <a:endParaRPr lang="fr-CA" sz="1000" dirty="0">
              <a:effectLst/>
              <a:latin typeface="Calibri" panose="020F0502020204030204" pitchFamily="34" charset="0"/>
              <a:cs typeface="Times New Roman" panose="02020603050405020304" pitchFamily="18" charset="0"/>
            </a:endParaRPr>
          </a:p>
          <a:p>
            <a:pPr algn="just">
              <a:lnSpc>
                <a:spcPct val="114000"/>
              </a:lnSpc>
            </a:pPr>
            <a:r>
              <a:rPr lang="fr-CA" sz="10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Titre extrait de l’ouvrage </a:t>
            </a:r>
            <a:r>
              <a:rPr lang="fr-CA" sz="1000" i="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Relation du voyage du Port-Royal de l’Acadie, ou de la Nouvelle-France</a:t>
            </a:r>
            <a:r>
              <a:rPr lang="fr-CA" sz="10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publié par </a:t>
            </a:r>
            <a:r>
              <a:rPr lang="fr-CA" sz="1000" dirty="0" err="1">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Dière</a:t>
            </a:r>
            <a:r>
              <a:rPr lang="fr-CA" sz="10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de </a:t>
            </a:r>
            <a:r>
              <a:rPr lang="fr-CA" sz="1000" dirty="0" err="1">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Dièreville</a:t>
            </a:r>
            <a:r>
              <a:rPr lang="fr-CA" sz="10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en 1708.</a:t>
            </a:r>
            <a:endParaRPr lang="fr-CA" sz="1000" dirty="0">
              <a:effectLst/>
              <a:latin typeface="Calibri" panose="020F0502020204030204" pitchFamily="34" charset="0"/>
              <a:cs typeface="Times New Roman" panose="02020603050405020304" pitchFamily="18" charset="0"/>
            </a:endParaRPr>
          </a:p>
          <a:p>
            <a:pPr algn="just">
              <a:lnSpc>
                <a:spcPct val="114000"/>
              </a:lnSpc>
            </a:pPr>
            <a:r>
              <a:rPr lang="fr-CA" sz="1000" i="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fr-CA" sz="1000" dirty="0">
              <a:effectLst/>
              <a:latin typeface="Calibri" panose="020F0502020204030204" pitchFamily="34" charset="0"/>
              <a:cs typeface="Times New Roman" panose="02020603050405020304" pitchFamily="18" charset="0"/>
            </a:endParaRPr>
          </a:p>
          <a:p>
            <a:pPr algn="just">
              <a:lnSpc>
                <a:spcPct val="114000"/>
              </a:lnSpc>
            </a:pPr>
            <a:r>
              <a:rPr lang="fr-CA" sz="10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La réflexion de </a:t>
            </a:r>
            <a:r>
              <a:rPr lang="fr-CA" sz="1000" dirty="0" err="1">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Dièreville</a:t>
            </a:r>
            <a:r>
              <a:rPr lang="fr-CA" sz="10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et la transformation de sa relation avec la nature me touchent particulièrement, surtout dans le contexte historique d’une prise de possession du territoire.</a:t>
            </a:r>
            <a:endParaRPr lang="fr-CA" sz="1000" dirty="0">
              <a:effectLst/>
              <a:latin typeface="Calibri" panose="020F0502020204030204" pitchFamily="34" charset="0"/>
              <a:cs typeface="Times New Roman" panose="02020603050405020304" pitchFamily="18" charset="0"/>
            </a:endParaRPr>
          </a:p>
          <a:p>
            <a:pPr algn="just">
              <a:lnSpc>
                <a:spcPct val="114000"/>
              </a:lnSpc>
            </a:pPr>
            <a:br>
              <a:rPr lang="fr-CA" sz="10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fr-CA" sz="10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L’abri fabriqué avec la catalogne de ma grand-mère est rudimentaire. Il ne peut qu’être temporaire. Il évoque, pour moi, autant les racines du passé que la transition urgente vers un nouveau paradigme. À la fois la tradition, les savoir-faire et le renouveau. La photographie fixe l’état de la tente au moment de sa fabrication. Elle est, aujourd’hui, plus fragile qu’hier et probablement plus accueillante que demain. Elle pose la question du devenir. Comment habiter aujourd’hui ?</a:t>
            </a:r>
            <a:endParaRPr lang="fr-CA" sz="1000" dirty="0">
              <a:effectLst/>
              <a:latin typeface="Calibri" panose="020F0502020204030204" pitchFamily="34" charset="0"/>
              <a:cs typeface="Times New Roman" panose="02020603050405020304" pitchFamily="18" charset="0"/>
            </a:endParaRPr>
          </a:p>
        </p:txBody>
      </p:sp>
      <p:sp>
        <p:nvSpPr>
          <p:cNvPr id="7" name="ZoneTexte 6">
            <a:extLst>
              <a:ext uri="{FF2B5EF4-FFF2-40B4-BE49-F238E27FC236}">
                <a16:creationId xmlns:a16="http://schemas.microsoft.com/office/drawing/2014/main" id="{A5889D88-CF3A-C44D-166F-37803CC320E1}"/>
              </a:ext>
            </a:extLst>
          </p:cNvPr>
          <p:cNvSpPr txBox="1"/>
          <p:nvPr/>
        </p:nvSpPr>
        <p:spPr>
          <a:xfrm>
            <a:off x="4151214" y="5570138"/>
            <a:ext cx="2176758" cy="390107"/>
          </a:xfrm>
          <a:prstGeom prst="rect">
            <a:avLst/>
          </a:prstGeom>
          <a:noFill/>
        </p:spPr>
        <p:txBody>
          <a:bodyPr wrap="square" rtlCol="0">
            <a:spAutoFit/>
          </a:bodyPr>
          <a:lstStyle/>
          <a:p>
            <a:pPr>
              <a:lnSpc>
                <a:spcPct val="114000"/>
              </a:lnSpc>
            </a:pPr>
            <a:r>
              <a:rPr lang="fr-CA" b="1" dirty="0">
                <a:effectLst/>
                <a:latin typeface="Calibri" panose="020F0502020204030204" pitchFamily="34" charset="0"/>
                <a:cs typeface="Times New Roman" panose="02020603050405020304" pitchFamily="18" charset="0"/>
              </a:rPr>
              <a:t>Geneviève Thibault</a:t>
            </a:r>
            <a:endParaRPr lang="fr-CA" dirty="0">
              <a:effectLst/>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021089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TotalTime>
  <Words>935</Words>
  <Application>Microsoft Office PowerPoint</Application>
  <PresentationFormat>Grand écran</PresentationFormat>
  <Paragraphs>42</Paragraphs>
  <Slides>7</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7</vt:i4>
      </vt:variant>
    </vt:vector>
  </HeadingPairs>
  <TitlesOfParts>
    <vt:vector size="16" baseType="lpstr">
      <vt:lpstr>Aptos</vt:lpstr>
      <vt:lpstr>Aptos Display</vt:lpstr>
      <vt:lpstr>Arial</vt:lpstr>
      <vt:lpstr>Calibri</vt:lpstr>
      <vt:lpstr>Liberation Serif</vt:lpstr>
      <vt:lpstr>MinionPro</vt:lpstr>
      <vt:lpstr>Segoe UI</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Michel Asselin</dc:creator>
  <cp:lastModifiedBy>Michel Asselin</cp:lastModifiedBy>
  <cp:revision>1</cp:revision>
  <dcterms:created xsi:type="dcterms:W3CDTF">2024-03-28T01:18:47Z</dcterms:created>
  <dcterms:modified xsi:type="dcterms:W3CDTF">2024-03-28T01:51:54Z</dcterms:modified>
</cp:coreProperties>
</file>